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50"/>
  </p:notesMasterIdLst>
  <p:sldIdLst>
    <p:sldId id="278" r:id="rId2"/>
    <p:sldId id="280" r:id="rId3"/>
    <p:sldId id="279" r:id="rId4"/>
    <p:sldId id="331" r:id="rId5"/>
    <p:sldId id="319" r:id="rId6"/>
    <p:sldId id="295" r:id="rId7"/>
    <p:sldId id="338" r:id="rId8"/>
    <p:sldId id="339" r:id="rId9"/>
    <p:sldId id="296" r:id="rId10"/>
    <p:sldId id="288" r:id="rId11"/>
    <p:sldId id="340" r:id="rId12"/>
    <p:sldId id="294" r:id="rId13"/>
    <p:sldId id="341" r:id="rId14"/>
    <p:sldId id="291" r:id="rId15"/>
    <p:sldId id="302" r:id="rId16"/>
    <p:sldId id="335" r:id="rId17"/>
    <p:sldId id="297" r:id="rId18"/>
    <p:sldId id="336" r:id="rId19"/>
    <p:sldId id="298" r:id="rId20"/>
    <p:sldId id="299" r:id="rId21"/>
    <p:sldId id="300" r:id="rId22"/>
    <p:sldId id="301" r:id="rId23"/>
    <p:sldId id="303" r:id="rId24"/>
    <p:sldId id="304" r:id="rId25"/>
    <p:sldId id="305" r:id="rId26"/>
    <p:sldId id="316" r:id="rId27"/>
    <p:sldId id="307" r:id="rId28"/>
    <p:sldId id="317" r:id="rId29"/>
    <p:sldId id="308" r:id="rId30"/>
    <p:sldId id="318" r:id="rId31"/>
    <p:sldId id="306" r:id="rId32"/>
    <p:sldId id="309" r:id="rId33"/>
    <p:sldId id="333" r:id="rId34"/>
    <p:sldId id="310" r:id="rId35"/>
    <p:sldId id="320" r:id="rId36"/>
    <p:sldId id="334" r:id="rId37"/>
    <p:sldId id="342" r:id="rId38"/>
    <p:sldId id="311" r:id="rId39"/>
    <p:sldId id="321" r:id="rId40"/>
    <p:sldId id="312" r:id="rId41"/>
    <p:sldId id="322" r:id="rId42"/>
    <p:sldId id="313" r:id="rId43"/>
    <p:sldId id="323" r:id="rId44"/>
    <p:sldId id="314" r:id="rId45"/>
    <p:sldId id="324" r:id="rId46"/>
    <p:sldId id="315" r:id="rId47"/>
    <p:sldId id="343" r:id="rId48"/>
    <p:sldId id="293" r:id="rId49"/>
  </p:sldIdLst>
  <p:sldSz cx="12192000" cy="6858000"/>
  <p:notesSz cx="13716000" cy="2438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userDrawn="1">
          <p15:clr>
            <a:srgbClr val="A4A3A4"/>
          </p15:clr>
        </p15:guide>
        <p15:guide id="2" pos="456" userDrawn="1">
          <p15:clr>
            <a:srgbClr val="A4A3A4"/>
          </p15:clr>
        </p15:guide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pos="2136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8" orient="horz" pos="1152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0" orient="horz" pos="1512" userDrawn="1">
          <p15:clr>
            <a:srgbClr val="A4A3A4"/>
          </p15:clr>
        </p15:guide>
        <p15:guide id="11" pos="7680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3" pos="1008" userDrawn="1">
          <p15:clr>
            <a:srgbClr val="A4A3A4"/>
          </p15:clr>
        </p15:guide>
        <p15:guide id="14" pos="1584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4" orient="horz" pos="960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C8F"/>
    <a:srgbClr val="FDFBF6"/>
    <a:srgbClr val="AAC4E9"/>
    <a:srgbClr val="F5CDCE"/>
    <a:srgbClr val="DF8C8C"/>
    <a:srgbClr val="D4D593"/>
    <a:srgbClr val="E6F0FE"/>
    <a:srgbClr val="CDBE8A"/>
    <a:srgbClr val="FFEFEF"/>
    <a:srgbClr val="FC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B4EDD5-8B1E-4B6D-ACAF-344B216C1F80}" v="2" dt="2023-03-25T23:04:25.605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09" autoAdjust="0"/>
  </p:normalViewPr>
  <p:slideViewPr>
    <p:cSldViewPr snapToGrid="0" snapToObjects="1">
      <p:cViewPr varScale="1">
        <p:scale>
          <a:sx n="63" d="100"/>
          <a:sy n="63" d="100"/>
        </p:scale>
        <p:origin x="804" y="56"/>
      </p:cViewPr>
      <p:guideLst>
        <p:guide/>
        <p:guide pos="456"/>
        <p:guide orient="horz" pos="2616"/>
        <p:guide orient="horz" pos="3264"/>
        <p:guide pos="6912"/>
        <p:guide orient="horz" pos="2136"/>
        <p:guide orient="horz" pos="4008"/>
        <p:guide orient="horz" pos="1152"/>
        <p:guide orient="horz" pos="2352"/>
        <p:guide orient="horz" pos="1512"/>
        <p:guide pos="7680"/>
        <p:guide pos="6696"/>
        <p:guide pos="1008"/>
        <p:guide pos="1584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orient="horz" pos="960"/>
        <p:guide pos="5256"/>
        <p:guide pos="72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8/10/relationships/authors" Target="authors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 descr="preencoded.png">
            <a:extLst>
              <a:ext uri="{FF2B5EF4-FFF2-40B4-BE49-F238E27FC236}">
                <a16:creationId xmlns:a16="http://schemas.microsoft.com/office/drawing/2014/main" id="{BA5D5A72-CB6F-F8DE-E2C9-90459C8C3DC1}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6FD7FF-2869-7902-36B2-2B229AB9AB19}"/>
              </a:ext>
            </a:extLst>
          </p:cNvPr>
          <p:cNvSpPr/>
          <p:nvPr userDrawn="1"/>
        </p:nvSpPr>
        <p:spPr>
          <a:xfrm>
            <a:off x="1600201" y="1153228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457C88-4472-81CF-02AF-4421E0A3084B}"/>
              </a:ext>
            </a:extLst>
          </p:cNvPr>
          <p:cNvSpPr/>
          <p:nvPr userDrawn="1"/>
        </p:nvSpPr>
        <p:spPr>
          <a:xfrm>
            <a:off x="2795588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03092" y="1984248"/>
            <a:ext cx="5385816" cy="1225296"/>
          </a:xfrm>
        </p:spPr>
        <p:txBody>
          <a:bodyPr tIns="0" anchor="t">
            <a:no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9496" y="3483864"/>
            <a:ext cx="3493008" cy="87890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950ED98-B5D1-206C-403F-FA954F9D2CFF}"/>
              </a:ext>
            </a:extLst>
          </p:cNvPr>
          <p:cNvSpPr/>
          <p:nvPr userDrawn="1"/>
        </p:nvSpPr>
        <p:spPr>
          <a:xfrm>
            <a:off x="685338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8643CE-01D9-3E5E-15F6-20689F775F15}"/>
              </a:ext>
            </a:extLst>
          </p:cNvPr>
          <p:cNvSpPr/>
          <p:nvPr userDrawn="1"/>
        </p:nvSpPr>
        <p:spPr>
          <a:xfrm>
            <a:off x="2900911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F82DDD-EDEC-7D87-F43A-113C5E4A4FE7}"/>
              </a:ext>
            </a:extLst>
          </p:cNvPr>
          <p:cNvSpPr/>
          <p:nvPr userDrawn="1"/>
        </p:nvSpPr>
        <p:spPr>
          <a:xfrm>
            <a:off x="5116484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7E492E-967F-54B7-55B1-08A5E1C3615B}"/>
              </a:ext>
            </a:extLst>
          </p:cNvPr>
          <p:cNvSpPr/>
          <p:nvPr userDrawn="1"/>
        </p:nvSpPr>
        <p:spPr>
          <a:xfrm>
            <a:off x="9547629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0053FE-E44A-CA97-F782-67FC633E722E}"/>
              </a:ext>
            </a:extLst>
          </p:cNvPr>
          <p:cNvSpPr/>
          <p:nvPr userDrawn="1"/>
        </p:nvSpPr>
        <p:spPr>
          <a:xfrm>
            <a:off x="7332057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41248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338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39134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1058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79F9AD31-B0C5-3563-C73A-8B6297FCF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00910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Picture Placeholder 62">
            <a:extLst>
              <a:ext uri="{FF2B5EF4-FFF2-40B4-BE49-F238E27FC236}">
                <a16:creationId xmlns:a16="http://schemas.microsoft.com/office/drawing/2014/main" id="{05E8E8EF-4954-870B-04E5-82BC660A673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Text Placeholder 51">
            <a:extLst>
              <a:ext uri="{FF2B5EF4-FFF2-40B4-BE49-F238E27FC236}">
                <a16:creationId xmlns:a16="http://schemas.microsoft.com/office/drawing/2014/main" id="{75981CD1-EA26-D1CF-F19E-B58C16BA8A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46630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3A09BBD1-5CBC-B0EF-71C0-054FCB989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6484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62">
            <a:extLst>
              <a:ext uri="{FF2B5EF4-FFF2-40B4-BE49-F238E27FC236}">
                <a16:creationId xmlns:a16="http://schemas.microsoft.com/office/drawing/2014/main" id="{4AD0C8C9-DB5A-6DC8-2729-A21F1A5CF17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51">
            <a:extLst>
              <a:ext uri="{FF2B5EF4-FFF2-40B4-BE49-F238E27FC236}">
                <a16:creationId xmlns:a16="http://schemas.microsoft.com/office/drawing/2014/main" id="{F02DE2DC-F65C-32A5-5821-89FB2F53C3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2204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32057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7777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7629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93349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251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2DECB02-D9CE-E57A-0604-BFF41EC38AFA}"/>
              </a:ext>
            </a:extLst>
          </p:cNvPr>
          <p:cNvSpPr/>
          <p:nvPr userDrawn="1"/>
        </p:nvSpPr>
        <p:spPr>
          <a:xfrm>
            <a:off x="0" y="0"/>
            <a:ext cx="2838450" cy="2857958"/>
          </a:xfrm>
          <a:custGeom>
            <a:avLst/>
            <a:gdLst>
              <a:gd name="connsiteX0" fmla="*/ 1971005 w 2838450"/>
              <a:gd name="connsiteY0" fmla="*/ 0 h 2857958"/>
              <a:gd name="connsiteX1" fmla="*/ 2838450 w 2838450"/>
              <a:gd name="connsiteY1" fmla="*/ 0 h 2857958"/>
              <a:gd name="connsiteX2" fmla="*/ 2838450 w 2838450"/>
              <a:gd name="connsiteY2" fmla="*/ 7240 h 2857958"/>
              <a:gd name="connsiteX3" fmla="*/ 278890 w 2838450"/>
              <a:gd name="connsiteY3" fmla="*/ 2843883 h 2857958"/>
              <a:gd name="connsiteX4" fmla="*/ 0 w 2838450"/>
              <a:gd name="connsiteY4" fmla="*/ 2857958 h 2857958"/>
              <a:gd name="connsiteX5" fmla="*/ 0 w 2838450"/>
              <a:gd name="connsiteY5" fmla="*/ 1990580 h 2857958"/>
              <a:gd name="connsiteX6" fmla="*/ 190293 w 2838450"/>
              <a:gd name="connsiteY6" fmla="*/ 1980883 h 2857958"/>
              <a:gd name="connsiteX7" fmla="*/ 1960910 w 2838450"/>
              <a:gd name="connsiteY7" fmla="*/ 200390 h 28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8450" h="2857958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8E760EA-7D83-1DF2-A8EE-4F218084E74F}"/>
              </a:ext>
            </a:extLst>
          </p:cNvPr>
          <p:cNvSpPr/>
          <p:nvPr userDrawn="1"/>
        </p:nvSpPr>
        <p:spPr>
          <a:xfrm>
            <a:off x="1" y="-1"/>
            <a:ext cx="1970627" cy="1990267"/>
          </a:xfrm>
          <a:custGeom>
            <a:avLst/>
            <a:gdLst>
              <a:gd name="connsiteX0" fmla="*/ 0 w 1970627"/>
              <a:gd name="connsiteY0" fmla="*/ 0 h 1990267"/>
              <a:gd name="connsiteX1" fmla="*/ 1970627 w 1970627"/>
              <a:gd name="connsiteY1" fmla="*/ 0 h 1990267"/>
              <a:gd name="connsiteX2" fmla="*/ 1960534 w 1970627"/>
              <a:gd name="connsiteY2" fmla="*/ 200357 h 1990267"/>
              <a:gd name="connsiteX3" fmla="*/ 190254 w 1970627"/>
              <a:gd name="connsiteY3" fmla="*/ 1980571 h 1990267"/>
              <a:gd name="connsiteX4" fmla="*/ 0 w 1970627"/>
              <a:gd name="connsiteY4" fmla="*/ 1990267 h 19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627" h="199026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rgbClr val="F5CDC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F3F3353-78A1-F584-81A6-9513382DF18F}"/>
              </a:ext>
            </a:extLst>
          </p:cNvPr>
          <p:cNvSpPr/>
          <p:nvPr userDrawn="1"/>
        </p:nvSpPr>
        <p:spPr>
          <a:xfrm>
            <a:off x="1" y="1"/>
            <a:ext cx="1003449" cy="1013015"/>
          </a:xfrm>
          <a:custGeom>
            <a:avLst/>
            <a:gdLst>
              <a:gd name="connsiteX0" fmla="*/ 0 w 1003449"/>
              <a:gd name="connsiteY0" fmla="*/ 0 h 1013015"/>
              <a:gd name="connsiteX1" fmla="*/ 1003449 w 1003449"/>
              <a:gd name="connsiteY1" fmla="*/ 0 h 1013015"/>
              <a:gd name="connsiteX2" fmla="*/ 998306 w 1003449"/>
              <a:gd name="connsiteY2" fmla="*/ 100639 h 1013015"/>
              <a:gd name="connsiteX3" fmla="*/ 90663 w 1003449"/>
              <a:gd name="connsiteY3" fmla="*/ 1008380 h 1013015"/>
              <a:gd name="connsiteX4" fmla="*/ 0 w 1003449"/>
              <a:gd name="connsiteY4" fmla="*/ 1013015 h 101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49" h="1013015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A846E-CBB1-9805-456D-0C0B8909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Image 2" descr="preencoded.png">
            <a:extLst>
              <a:ext uri="{FF2B5EF4-FFF2-40B4-BE49-F238E27FC236}">
                <a16:creationId xmlns:a16="http://schemas.microsoft.com/office/drawing/2014/main" id="{790E862E-398F-571C-EC2C-3D17164DE059}"/>
              </a:ext>
            </a:extLst>
          </p:cNvPr>
          <p:cNvSpPr/>
          <p:nvPr/>
        </p:nvSpPr>
        <p:spPr>
          <a:xfrm>
            <a:off x="1458332" y="590133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B1DF8DE-0EED-2627-4B5E-266C0BC276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338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AE99EEE-38C4-CB2D-EEA0-8A2EB6F129E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900911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AA90F0AE-69F4-EBD3-AED1-81E98D3481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6484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F9E49243-B04A-D7AF-B4C7-8E1AE776F8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2057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4780DCD4-46DE-8C31-9F39-FC6E45FC1E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7629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6" name="Text Placeholder 51">
            <a:extLst>
              <a:ext uri="{FF2B5EF4-FFF2-40B4-BE49-F238E27FC236}">
                <a16:creationId xmlns:a16="http://schemas.microsoft.com/office/drawing/2014/main" id="{9FBDF935-4925-03EC-CBC9-1EBA90DF84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5338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1">
            <a:extLst>
              <a:ext uri="{FF2B5EF4-FFF2-40B4-BE49-F238E27FC236}">
                <a16:creationId xmlns:a16="http://schemas.microsoft.com/office/drawing/2014/main" id="{9BB76AA7-442D-54A7-D075-C67F474389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00911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51">
            <a:extLst>
              <a:ext uri="{FF2B5EF4-FFF2-40B4-BE49-F238E27FC236}">
                <a16:creationId xmlns:a16="http://schemas.microsoft.com/office/drawing/2014/main" id="{9E419856-1586-F2D8-A1B4-F67FEE9839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16484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1">
            <a:extLst>
              <a:ext uri="{FF2B5EF4-FFF2-40B4-BE49-F238E27FC236}">
                <a16:creationId xmlns:a16="http://schemas.microsoft.com/office/drawing/2014/main" id="{AED74DD2-EAE3-76BF-56B9-C04FCED1F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32057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1">
            <a:extLst>
              <a:ext uri="{FF2B5EF4-FFF2-40B4-BE49-F238E27FC236}">
                <a16:creationId xmlns:a16="http://schemas.microsoft.com/office/drawing/2014/main" id="{0A39AD48-2F98-C0C9-DE08-CED7EBF816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47629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6BE61D7-B0A3-902B-4F58-727982880EF5}"/>
              </a:ext>
            </a:extLst>
          </p:cNvPr>
          <p:cNvCxnSpPr>
            <a:cxnSpLocks/>
          </p:cNvCxnSpPr>
          <p:nvPr userDrawn="1"/>
        </p:nvCxnSpPr>
        <p:spPr>
          <a:xfrm>
            <a:off x="739398" y="4187681"/>
            <a:ext cx="10812360" cy="0"/>
          </a:xfrm>
          <a:prstGeom prst="line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33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Image 0" descr="preencoded.png">
            <a:extLst>
              <a:ext uri="{FF2B5EF4-FFF2-40B4-BE49-F238E27FC236}">
                <a16:creationId xmlns:a16="http://schemas.microsoft.com/office/drawing/2014/main" id="{CD2D664E-6702-6607-A37E-2E996144917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951C5737-DF7E-D671-AC74-9E488335B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232A1E1-DD38-15EA-6CA1-A84950EC43F0}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Image 5" descr="preencoded.png">
            <a:extLst>
              <a:ext uri="{FF2B5EF4-FFF2-40B4-BE49-F238E27FC236}">
                <a16:creationId xmlns:a16="http://schemas.microsoft.com/office/drawing/2014/main" id="{B9036D42-A06F-E6EE-BB91-8BAF045198BE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9" name="Image 6" descr="preencoded.png">
            <a:extLst>
              <a:ext uri="{FF2B5EF4-FFF2-40B4-BE49-F238E27FC236}">
                <a16:creationId xmlns:a16="http://schemas.microsoft.com/office/drawing/2014/main" id="{86E0540C-3355-A50D-AC61-047B54B70C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503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4672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5411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031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2124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3984" y="2743200"/>
            <a:ext cx="3328416" cy="3557016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22876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2440" y="2743200"/>
            <a:ext cx="3328416" cy="3557016"/>
          </a:xfrm>
          <a:noFill/>
          <a:ln w="12700">
            <a:solidFill>
              <a:schemeClr val="accent4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1332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8954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mage 2" descr="preencoded.png">
            <a:extLst>
              <a:ext uri="{FF2B5EF4-FFF2-40B4-BE49-F238E27FC236}">
                <a16:creationId xmlns:a16="http://schemas.microsoft.com/office/drawing/2014/main" id="{ABC388A2-FFC7-1A87-02FB-C97B50161FD3}"/>
              </a:ext>
            </a:extLst>
          </p:cNvPr>
          <p:cNvSpPr/>
          <p:nvPr/>
        </p:nvSpPr>
        <p:spPr>
          <a:xfrm>
            <a:off x="8758238" y="-14287"/>
            <a:ext cx="3433763" cy="3452812"/>
          </a:xfrm>
          <a:custGeom>
            <a:avLst/>
            <a:gdLst>
              <a:gd name="connsiteX0" fmla="*/ 3433763 w 3433763"/>
              <a:gd name="connsiteY0" fmla="*/ 0 h 3452812"/>
              <a:gd name="connsiteX1" fmla="*/ 3433763 w 3433763"/>
              <a:gd name="connsiteY1" fmla="*/ 3452813 h 3452812"/>
              <a:gd name="connsiteX2" fmla="*/ 0 w 3433763"/>
              <a:gd name="connsiteY2" fmla="*/ 3452813 h 3452812"/>
              <a:gd name="connsiteX3" fmla="*/ 3433763 w 3433763"/>
              <a:gd name="connsiteY3" fmla="*/ 0 h 345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52812">
                <a:moveTo>
                  <a:pt x="3433763" y="0"/>
                </a:moveTo>
                <a:lnTo>
                  <a:pt x="3433763" y="3452813"/>
                </a:lnTo>
                <a:lnTo>
                  <a:pt x="0" y="3452813"/>
                </a:lnTo>
                <a:cubicBezTo>
                  <a:pt x="0" y="1545912"/>
                  <a:pt x="1537383" y="0"/>
                  <a:pt x="3433763" y="0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" name="Image 3" descr="preencoded.png">
            <a:extLst>
              <a:ext uri="{FF2B5EF4-FFF2-40B4-BE49-F238E27FC236}">
                <a16:creationId xmlns:a16="http://schemas.microsoft.com/office/drawing/2014/main" id="{D64C4994-B525-F4C0-B74F-D5E8296DFC43}"/>
              </a:ext>
            </a:extLst>
          </p:cNvPr>
          <p:cNvSpPr/>
          <p:nvPr/>
        </p:nvSpPr>
        <p:spPr>
          <a:xfrm>
            <a:off x="8758238" y="3438525"/>
            <a:ext cx="3433763" cy="3433762"/>
          </a:xfrm>
          <a:custGeom>
            <a:avLst/>
            <a:gdLst>
              <a:gd name="connsiteX0" fmla="*/ 0 w 3433763"/>
              <a:gd name="connsiteY0" fmla="*/ 0 h 3433762"/>
              <a:gd name="connsiteX1" fmla="*/ 3433763 w 3433763"/>
              <a:gd name="connsiteY1" fmla="*/ 0 h 3433762"/>
              <a:gd name="connsiteX2" fmla="*/ 3433763 w 3433763"/>
              <a:gd name="connsiteY2" fmla="*/ 3433763 h 3433762"/>
              <a:gd name="connsiteX3" fmla="*/ 0 w 3433763"/>
              <a:gd name="connsiteY3" fmla="*/ 0 h 343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33762">
                <a:moveTo>
                  <a:pt x="0" y="0"/>
                </a:moveTo>
                <a:lnTo>
                  <a:pt x="3433763" y="0"/>
                </a:lnTo>
                <a:lnTo>
                  <a:pt x="3433763" y="3433763"/>
                </a:lnTo>
                <a:cubicBezTo>
                  <a:pt x="1537383" y="3433763"/>
                  <a:pt x="0" y="18963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" name="Image 4" descr="preencoded.png">
            <a:extLst>
              <a:ext uri="{FF2B5EF4-FFF2-40B4-BE49-F238E27FC236}">
                <a16:creationId xmlns:a16="http://schemas.microsoft.com/office/drawing/2014/main" id="{9019DA73-2516-F3D2-ECDB-620C90483DB3}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3" name="Image 7" descr="preencoded.png">
            <a:extLst>
              <a:ext uri="{FF2B5EF4-FFF2-40B4-BE49-F238E27FC236}">
                <a16:creationId xmlns:a16="http://schemas.microsoft.com/office/drawing/2014/main" id="{FEA70E9F-C506-413C-11EF-5915A2296643}"/>
              </a:ext>
            </a:extLst>
          </p:cNvPr>
          <p:cNvSpPr/>
          <p:nvPr/>
        </p:nvSpPr>
        <p:spPr>
          <a:xfrm flipV="1">
            <a:off x="-20086" y="4580051"/>
            <a:ext cx="2277948" cy="2277948"/>
          </a:xfrm>
          <a:custGeom>
            <a:avLst/>
            <a:gdLst>
              <a:gd name="connsiteX0" fmla="*/ 0 w 2277948"/>
              <a:gd name="connsiteY0" fmla="*/ 2277948 h 2277948"/>
              <a:gd name="connsiteX1" fmla="*/ 2277948 w 2277948"/>
              <a:gd name="connsiteY1" fmla="*/ 0 h 2277948"/>
              <a:gd name="connsiteX2" fmla="*/ 0 w 2277948"/>
              <a:gd name="connsiteY2" fmla="*/ 0 h 2277948"/>
              <a:gd name="connsiteX3" fmla="*/ 0 w 2277948"/>
              <a:gd name="connsiteY3" fmla="*/ 2277948 h 227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7948" h="2277948">
                <a:moveTo>
                  <a:pt x="0" y="2277948"/>
                </a:moveTo>
                <a:cubicBezTo>
                  <a:pt x="1258034" y="2277948"/>
                  <a:pt x="2277948" y="1258034"/>
                  <a:pt x="2277948" y="0"/>
                </a:cubicBezTo>
                <a:lnTo>
                  <a:pt x="0" y="0"/>
                </a:lnTo>
                <a:lnTo>
                  <a:pt x="0" y="2277948"/>
                </a:lnTo>
                <a:close/>
              </a:path>
            </a:pathLst>
          </a:custGeom>
          <a:solidFill>
            <a:schemeClr val="accent4"/>
          </a:solidFill>
          <a:ln w="50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21" name="Image 2" descr="preencoded.png">
            <a:extLst>
              <a:ext uri="{FF2B5EF4-FFF2-40B4-BE49-F238E27FC236}">
                <a16:creationId xmlns:a16="http://schemas.microsoft.com/office/drawing/2014/main" id="{A8B7F1F1-806C-8D65-7340-220A0C4653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91886" y="3441269"/>
            <a:ext cx="2200114" cy="2200114"/>
          </a:xfrm>
          <a:prstGeom prst="rect">
            <a:avLst/>
          </a:prstGeom>
        </p:spPr>
      </p:pic>
      <p:sp>
        <p:nvSpPr>
          <p:cNvPr id="54" name="Image 2" descr="preencoded.png">
            <a:extLst>
              <a:ext uri="{FF2B5EF4-FFF2-40B4-BE49-F238E27FC236}">
                <a16:creationId xmlns:a16="http://schemas.microsoft.com/office/drawing/2014/main" id="{F19C81EC-0322-58A2-C455-6E2C84D1E6E8}"/>
              </a:ext>
            </a:extLst>
          </p:cNvPr>
          <p:cNvSpPr/>
          <p:nvPr/>
        </p:nvSpPr>
        <p:spPr>
          <a:xfrm>
            <a:off x="1707959" y="5667616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760" y="1883664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760" y="2837688"/>
            <a:ext cx="5879592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F9FD95-086F-282B-820C-8CDAD4A6EEB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485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F1F750-031C-BDB7-BD7B-9CBE17406FDB}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 descr="preencoded.png">
            <a:extLst>
              <a:ext uri="{FF2B5EF4-FFF2-40B4-BE49-F238E27FC236}">
                <a16:creationId xmlns:a16="http://schemas.microsoft.com/office/drawing/2014/main" id="{FEB515B5-2D9F-58E1-6E3C-CCBF105D891E}"/>
              </a:ext>
            </a:extLst>
          </p:cNvPr>
          <p:cNvSpPr/>
          <p:nvPr userDrawn="1"/>
        </p:nvSpPr>
        <p:spPr>
          <a:xfrm>
            <a:off x="7538626" y="13142"/>
            <a:ext cx="4653374" cy="6831717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5CCFEDF9-5B69-87BA-8A33-35033DA401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37234" y="-25041"/>
            <a:ext cx="3432191" cy="3432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048" y="1975104"/>
            <a:ext cx="4169664" cy="667512"/>
          </a:xfrm>
        </p:spPr>
        <p:txBody>
          <a:bodyPr tIns="0" anchor="ctr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5336" y="2846832"/>
            <a:ext cx="4169664" cy="2176272"/>
          </a:xfrm>
        </p:spPr>
        <p:txBody>
          <a:bodyPr lIns="91440" tIns="0" rIns="91440" bIns="0">
            <a:noAutofit/>
          </a:bodyPr>
          <a:lstStyle>
            <a:lvl1pPr marL="0" indent="0" algn="l">
              <a:spcBef>
                <a:spcPts val="576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898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mage 0" descr="preencoded.png">
            <a:extLst>
              <a:ext uri="{FF2B5EF4-FFF2-40B4-BE49-F238E27FC236}">
                <a16:creationId xmlns:a16="http://schemas.microsoft.com/office/drawing/2014/main" id="{8D5D10FF-3DE5-39CA-FA9A-29A09DC47BF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BFA89E6A-8342-AE30-45E0-BC1DFE3276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8309FA-889A-E2F2-1EDA-F872245F5FDF}"/>
              </a:ext>
            </a:extLst>
          </p:cNvPr>
          <p:cNvSpPr/>
          <p:nvPr userDrawn="1"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Image 5" descr="preencoded.png">
            <a:extLst>
              <a:ext uri="{FF2B5EF4-FFF2-40B4-BE49-F238E27FC236}">
                <a16:creationId xmlns:a16="http://schemas.microsoft.com/office/drawing/2014/main" id="{D9D7EB49-4BC9-040F-C4CC-5771C5FB312B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7" name="Image 6" descr="preencoded.png">
            <a:extLst>
              <a:ext uri="{FF2B5EF4-FFF2-40B4-BE49-F238E27FC236}">
                <a16:creationId xmlns:a16="http://schemas.microsoft.com/office/drawing/2014/main" id="{3CE04498-C285-EFB8-340C-1A06407815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8" name="Title 19">
            <a:extLst>
              <a:ext uri="{FF2B5EF4-FFF2-40B4-BE49-F238E27FC236}">
                <a16:creationId xmlns:a16="http://schemas.microsoft.com/office/drawing/2014/main" id="{9CBE0ADC-7FA0-F7E3-96EF-BBACB6A9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F9C0517-D83A-CC55-35B8-B2F990C96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503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CF8BFBBE-0EAE-B647-2648-A5FB0094B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5411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832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6B5F91-ABF5-D0B6-E43F-40CEDC3A6DF8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2D64F1-27B6-A1E5-4F44-A6029FAB307B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68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626DE4B-D4E5-B36A-89FA-7C0E87AFC31D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243571-BE64-3777-F992-88FC43A60537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82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FAE2CB-0EAD-E788-FCB7-FB12F6939199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005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Image 2" descr="preencoded.png">
            <a:extLst>
              <a:ext uri="{FF2B5EF4-FFF2-40B4-BE49-F238E27FC236}">
                <a16:creationId xmlns:a16="http://schemas.microsoft.com/office/drawing/2014/main" id="{EFFAEAD9-58A9-096B-C6D0-58F7AD08EB20}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16" y="1901952"/>
            <a:ext cx="5693664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616" y="2770632"/>
            <a:ext cx="5693664" cy="312216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50000"/>
              </a:lnSpc>
              <a:spcBef>
                <a:spcPts val="0"/>
              </a:spcBef>
              <a:defRPr sz="2000"/>
            </a:lvl2pPr>
            <a:lvl3pPr marL="685800">
              <a:lnSpc>
                <a:spcPct val="150000"/>
              </a:lnSpc>
              <a:spcBef>
                <a:spcPts val="0"/>
              </a:spcBef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3964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A6B609-D718-DB49-892F-7E49376CC913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67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35EFB42-020B-1DF4-3D42-26092CE45F08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0 w 3430200"/>
              <a:gd name="connsiteY0" fmla="*/ 0 h 3430665"/>
              <a:gd name="connsiteX1" fmla="*/ 3430200 w 3430200"/>
              <a:gd name="connsiteY1" fmla="*/ 0 h 3430665"/>
              <a:gd name="connsiteX2" fmla="*/ 3430200 w 3430200"/>
              <a:gd name="connsiteY2" fmla="*/ 3430665 h 3430665"/>
              <a:gd name="connsiteX3" fmla="*/ 0 w 3430200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0" y="0"/>
                </a:moveTo>
                <a:lnTo>
                  <a:pt x="3430200" y="0"/>
                </a:lnTo>
                <a:lnTo>
                  <a:pt x="3430200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4DD322-D1E0-74CB-BBFF-057426E58EBC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3430200 w 3430200"/>
              <a:gd name="connsiteY0" fmla="*/ 0 h 3430665"/>
              <a:gd name="connsiteX1" fmla="*/ 3430200 w 3430200"/>
              <a:gd name="connsiteY1" fmla="*/ 3430665 h 3430665"/>
              <a:gd name="connsiteX2" fmla="*/ 0 w 3430200"/>
              <a:gd name="connsiteY2" fmla="*/ 3430665 h 3430665"/>
              <a:gd name="connsiteX3" fmla="*/ 0 w 3430200"/>
              <a:gd name="connsiteY3" fmla="*/ 3417531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3430200" y="0"/>
                </a:moveTo>
                <a:lnTo>
                  <a:pt x="3430200" y="3430665"/>
                </a:lnTo>
                <a:lnTo>
                  <a:pt x="0" y="3430665"/>
                </a:lnTo>
                <a:lnTo>
                  <a:pt x="0" y="3417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11D3FCE-EC92-8558-A3E5-04DB12477A3B}"/>
              </a:ext>
            </a:extLst>
          </p:cNvPr>
          <p:cNvSpPr/>
          <p:nvPr userDrawn="1"/>
        </p:nvSpPr>
        <p:spPr>
          <a:xfrm>
            <a:off x="1" y="1"/>
            <a:ext cx="3423785" cy="3437345"/>
          </a:xfrm>
          <a:custGeom>
            <a:avLst/>
            <a:gdLst>
              <a:gd name="connsiteX0" fmla="*/ 0 w 3423785"/>
              <a:gd name="connsiteY0" fmla="*/ 0 h 3437345"/>
              <a:gd name="connsiteX1" fmla="*/ 3423785 w 3423785"/>
              <a:gd name="connsiteY1" fmla="*/ 0 h 3437345"/>
              <a:gd name="connsiteX2" fmla="*/ 3423785 w 3423785"/>
              <a:gd name="connsiteY2" fmla="*/ 3437345 h 3437345"/>
              <a:gd name="connsiteX3" fmla="*/ 0 w 342378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3785" h="3437345">
                <a:moveTo>
                  <a:pt x="0" y="0"/>
                </a:moveTo>
                <a:lnTo>
                  <a:pt x="3423785" y="0"/>
                </a:lnTo>
                <a:lnTo>
                  <a:pt x="342378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224528" y="2276856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224528" y="3222752"/>
            <a:ext cx="6766560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224528" y="457200"/>
            <a:ext cx="3200400" cy="274320"/>
          </a:xfrm>
        </p:spPr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17CBC9E-B934-828F-2AE5-211CEF5B1D25}"/>
              </a:ext>
            </a:extLst>
          </p:cNvPr>
          <p:cNvSpPr/>
          <p:nvPr userDrawn="1"/>
        </p:nvSpPr>
        <p:spPr>
          <a:xfrm>
            <a:off x="1" y="869"/>
            <a:ext cx="3423785" cy="3436477"/>
          </a:xfrm>
          <a:custGeom>
            <a:avLst/>
            <a:gdLst>
              <a:gd name="connsiteX0" fmla="*/ 0 w 3423785"/>
              <a:gd name="connsiteY0" fmla="*/ 0 h 3436477"/>
              <a:gd name="connsiteX1" fmla="*/ 3423785 w 3423785"/>
              <a:gd name="connsiteY1" fmla="*/ 3436477 h 3436477"/>
              <a:gd name="connsiteX2" fmla="*/ 0 w 3423785"/>
              <a:gd name="connsiteY2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3785" h="3436477">
                <a:moveTo>
                  <a:pt x="0" y="0"/>
                </a:moveTo>
                <a:lnTo>
                  <a:pt x="3423785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83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D352B04-96E6-839B-9D92-EE98385C4D49}"/>
              </a:ext>
            </a:extLst>
          </p:cNvPr>
          <p:cNvSpPr/>
          <p:nvPr userDrawn="1"/>
        </p:nvSpPr>
        <p:spPr>
          <a:xfrm>
            <a:off x="2062836" y="686475"/>
            <a:ext cx="7774629" cy="6193018"/>
          </a:xfrm>
          <a:custGeom>
            <a:avLst/>
            <a:gdLst>
              <a:gd name="connsiteX0" fmla="*/ 3887320 w 7774629"/>
              <a:gd name="connsiteY0" fmla="*/ 0 h 6193018"/>
              <a:gd name="connsiteX1" fmla="*/ 7774629 w 7774629"/>
              <a:gd name="connsiteY1" fmla="*/ 3884811 h 6193018"/>
              <a:gd name="connsiteX2" fmla="*/ 7774629 w 7774629"/>
              <a:gd name="connsiteY2" fmla="*/ 6193018 h 6193018"/>
              <a:gd name="connsiteX3" fmla="*/ 0 w 7774629"/>
              <a:gd name="connsiteY3" fmla="*/ 6193018 h 6193018"/>
              <a:gd name="connsiteX4" fmla="*/ 0 w 7774629"/>
              <a:gd name="connsiteY4" fmla="*/ 3884811 h 6193018"/>
              <a:gd name="connsiteX5" fmla="*/ 3887320 w 7774629"/>
              <a:gd name="connsiteY5" fmla="*/ 0 h 619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629" h="6193018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99000"/>
            </a:schemeClr>
          </a:solidFill>
          <a:ln w="54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23D98FB-5EB7-A8DF-8470-B23A80D669E4}"/>
              </a:ext>
            </a:extLst>
          </p:cNvPr>
          <p:cNvSpPr/>
          <p:nvPr userDrawn="1"/>
        </p:nvSpPr>
        <p:spPr>
          <a:xfrm>
            <a:off x="7610252" y="1"/>
            <a:ext cx="2273668" cy="3147998"/>
          </a:xfrm>
          <a:custGeom>
            <a:avLst/>
            <a:gdLst>
              <a:gd name="connsiteX0" fmla="*/ 183295 w 2273668"/>
              <a:gd name="connsiteY0" fmla="*/ 0 h 3147998"/>
              <a:gd name="connsiteX1" fmla="*/ 2273668 w 2273668"/>
              <a:gd name="connsiteY1" fmla="*/ 0 h 3147998"/>
              <a:gd name="connsiteX2" fmla="*/ 2273668 w 2273668"/>
              <a:gd name="connsiteY2" fmla="*/ 3147998 h 3147998"/>
              <a:gd name="connsiteX3" fmla="*/ 2096300 w 2273668"/>
              <a:gd name="connsiteY3" fmla="*/ 3147998 h 3147998"/>
              <a:gd name="connsiteX4" fmla="*/ 2033714 w 2273668"/>
              <a:gd name="connsiteY4" fmla="*/ 3144814 h 3147998"/>
              <a:gd name="connsiteX5" fmla="*/ 0 w 2273668"/>
              <a:gd name="connsiteY5" fmla="*/ 886966 h 3147998"/>
              <a:gd name="connsiteX6" fmla="*/ 178732 w 2273668"/>
              <a:gd name="connsiteY6" fmla="*/ 9417 h 31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3668" h="3147998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550F3CE-BAE9-3916-42CA-F4D906FA5173}"/>
              </a:ext>
            </a:extLst>
          </p:cNvPr>
          <p:cNvSpPr/>
          <p:nvPr userDrawn="1"/>
        </p:nvSpPr>
        <p:spPr>
          <a:xfrm>
            <a:off x="9883919" y="2"/>
            <a:ext cx="2254928" cy="3141557"/>
          </a:xfrm>
          <a:custGeom>
            <a:avLst/>
            <a:gdLst>
              <a:gd name="connsiteX0" fmla="*/ 0 w 2254928"/>
              <a:gd name="connsiteY0" fmla="*/ 0 h 3141557"/>
              <a:gd name="connsiteX1" fmla="*/ 2080472 w 2254928"/>
              <a:gd name="connsiteY1" fmla="*/ 0 h 3141557"/>
              <a:gd name="connsiteX2" fmla="*/ 2154269 w 2254928"/>
              <a:gd name="connsiteY2" fmla="*/ 202607 h 3141557"/>
              <a:gd name="connsiteX3" fmla="*/ 2254928 w 2254928"/>
              <a:gd name="connsiteY3" fmla="*/ 871976 h 3141557"/>
              <a:gd name="connsiteX4" fmla="*/ 231934 w 2254928"/>
              <a:gd name="connsiteY4" fmla="*/ 3128339 h 3141557"/>
              <a:gd name="connsiteX5" fmla="*/ 19 w 2254928"/>
              <a:gd name="connsiteY5" fmla="*/ 3141557 h 3141557"/>
              <a:gd name="connsiteX6" fmla="*/ 0 w 2254928"/>
              <a:gd name="connsiteY6" fmla="*/ 3141557 h 3141557"/>
              <a:gd name="connsiteX7" fmla="*/ 0 w 2254928"/>
              <a:gd name="connsiteY7" fmla="*/ 2729990 h 3141557"/>
              <a:gd name="connsiteX8" fmla="*/ 0 w 2254928"/>
              <a:gd name="connsiteY8" fmla="*/ 2344136 h 3141557"/>
              <a:gd name="connsiteX9" fmla="*/ 0 w 2254928"/>
              <a:gd name="connsiteY9" fmla="*/ 1983167 h 3141557"/>
              <a:gd name="connsiteX10" fmla="*/ 0 w 2254928"/>
              <a:gd name="connsiteY10" fmla="*/ 1646252 h 3141557"/>
              <a:gd name="connsiteX11" fmla="*/ 0 w 2254928"/>
              <a:gd name="connsiteY11" fmla="*/ 1332565 h 3141557"/>
              <a:gd name="connsiteX12" fmla="*/ 0 w 2254928"/>
              <a:gd name="connsiteY12" fmla="*/ 1041273 h 3141557"/>
              <a:gd name="connsiteX13" fmla="*/ 0 w 2254928"/>
              <a:gd name="connsiteY13" fmla="*/ 771549 h 3141557"/>
              <a:gd name="connsiteX14" fmla="*/ 0 w 2254928"/>
              <a:gd name="connsiteY14" fmla="*/ 522561 h 3141557"/>
              <a:gd name="connsiteX15" fmla="*/ 0 w 2254928"/>
              <a:gd name="connsiteY15" fmla="*/ 293482 h 3141557"/>
              <a:gd name="connsiteX16" fmla="*/ 0 w 2254928"/>
              <a:gd name="connsiteY16" fmla="*/ 83481 h 314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54928" h="3141557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83F65A0-0C52-48AD-DC5D-B5D3BF3CC188}"/>
              </a:ext>
            </a:extLst>
          </p:cNvPr>
          <p:cNvSpPr/>
          <p:nvPr userDrawn="1"/>
        </p:nvSpPr>
        <p:spPr>
          <a:xfrm>
            <a:off x="8395730" y="2"/>
            <a:ext cx="2959203" cy="2352793"/>
          </a:xfrm>
          <a:custGeom>
            <a:avLst/>
            <a:gdLst>
              <a:gd name="connsiteX0" fmla="*/ 289830 w 2959203"/>
              <a:gd name="connsiteY0" fmla="*/ 0 h 2352793"/>
              <a:gd name="connsiteX1" fmla="*/ 2669374 w 2959203"/>
              <a:gd name="connsiteY1" fmla="*/ 0 h 2352793"/>
              <a:gd name="connsiteX2" fmla="*/ 2706511 w 2959203"/>
              <a:gd name="connsiteY2" fmla="*/ 49584 h 2352793"/>
              <a:gd name="connsiteX3" fmla="*/ 2951565 w 2959203"/>
              <a:gd name="connsiteY3" fmla="*/ 724493 h 2352793"/>
              <a:gd name="connsiteX4" fmla="*/ 2959203 w 2959203"/>
              <a:gd name="connsiteY4" fmla="*/ 875514 h 2352793"/>
              <a:gd name="connsiteX5" fmla="*/ 2959203 w 2959203"/>
              <a:gd name="connsiteY5" fmla="*/ 875554 h 2352793"/>
              <a:gd name="connsiteX6" fmla="*/ 2951565 w 2959203"/>
              <a:gd name="connsiteY6" fmla="*/ 1026575 h 2352793"/>
              <a:gd name="connsiteX7" fmla="*/ 1479602 w 2959203"/>
              <a:gd name="connsiteY7" fmla="*/ 2352793 h 2352793"/>
              <a:gd name="connsiteX8" fmla="*/ 0 w 2959203"/>
              <a:gd name="connsiteY8" fmla="*/ 875534 h 2352793"/>
              <a:gd name="connsiteX9" fmla="*/ 252694 w 2959203"/>
              <a:gd name="connsiteY9" fmla="*/ 49584 h 235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9203" h="2352793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8FA7F58-C470-6376-9DB1-DE7034C491E8}"/>
              </a:ext>
            </a:extLst>
          </p:cNvPr>
          <p:cNvSpPr/>
          <p:nvPr userDrawn="1"/>
        </p:nvSpPr>
        <p:spPr>
          <a:xfrm>
            <a:off x="1390854" y="3130662"/>
            <a:ext cx="3106248" cy="3748831"/>
          </a:xfrm>
          <a:custGeom>
            <a:avLst/>
            <a:gdLst>
              <a:gd name="connsiteX0" fmla="*/ 0 w 3106248"/>
              <a:gd name="connsiteY0" fmla="*/ 0 h 3748831"/>
              <a:gd name="connsiteX1" fmla="*/ 3106248 w 3106248"/>
              <a:gd name="connsiteY1" fmla="*/ 3748831 h 3748831"/>
              <a:gd name="connsiteX2" fmla="*/ 0 w 3106248"/>
              <a:gd name="connsiteY2" fmla="*/ 3748831 h 37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6248" h="3748831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2">
              <a:alpha val="9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27C9E57-563E-7980-7B3C-45FAD9C386F4}"/>
              </a:ext>
            </a:extLst>
          </p:cNvPr>
          <p:cNvSpPr/>
          <p:nvPr userDrawn="1"/>
        </p:nvSpPr>
        <p:spPr>
          <a:xfrm>
            <a:off x="0" y="3130661"/>
            <a:ext cx="1400640" cy="3748832"/>
          </a:xfrm>
          <a:custGeom>
            <a:avLst/>
            <a:gdLst>
              <a:gd name="connsiteX0" fmla="*/ 1400640 w 1400640"/>
              <a:gd name="connsiteY0" fmla="*/ 0 h 3748832"/>
              <a:gd name="connsiteX1" fmla="*/ 1400640 w 1400640"/>
              <a:gd name="connsiteY1" fmla="*/ 3748832 h 3748832"/>
              <a:gd name="connsiteX2" fmla="*/ 0 w 1400640"/>
              <a:gd name="connsiteY2" fmla="*/ 3748832 h 3748832"/>
              <a:gd name="connsiteX3" fmla="*/ 0 w 1400640"/>
              <a:gd name="connsiteY3" fmla="*/ 1684743 h 374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640" h="3748832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3776472"/>
            <a:ext cx="6400800" cy="76809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600" y="4718304"/>
            <a:ext cx="6400800" cy="512064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178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459EA3C-8B88-5F1F-531E-7DA7DE55710B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496" y="2103120"/>
            <a:ext cx="11119104" cy="44348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04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0C0F070-237F-C60F-3458-4D4D9BA0A222}"/>
              </a:ext>
            </a:extLst>
          </p:cNvPr>
          <p:cNvSpPr/>
          <p:nvPr userDrawn="1"/>
        </p:nvSpPr>
        <p:spPr>
          <a:xfrm>
            <a:off x="9866106" y="0"/>
            <a:ext cx="2325894" cy="2180854"/>
          </a:xfrm>
          <a:custGeom>
            <a:avLst/>
            <a:gdLst>
              <a:gd name="connsiteX0" fmla="*/ 2066927 w 2325894"/>
              <a:gd name="connsiteY0" fmla="*/ 0 h 2180854"/>
              <a:gd name="connsiteX1" fmla="*/ 2098882 w 2325894"/>
              <a:gd name="connsiteY1" fmla="*/ 0 h 2180854"/>
              <a:gd name="connsiteX2" fmla="*/ 2128893 w 2325894"/>
              <a:gd name="connsiteY2" fmla="*/ 44463 h 2180854"/>
              <a:gd name="connsiteX3" fmla="*/ 2269798 w 2325894"/>
              <a:gd name="connsiteY3" fmla="*/ 120493 h 2180854"/>
              <a:gd name="connsiteX4" fmla="*/ 2325894 w 2325894"/>
              <a:gd name="connsiteY4" fmla="*/ 126162 h 2180854"/>
              <a:gd name="connsiteX5" fmla="*/ 2325894 w 2325894"/>
              <a:gd name="connsiteY5" fmla="*/ 149263 h 2180854"/>
              <a:gd name="connsiteX6" fmla="*/ 2265120 w 2325894"/>
              <a:gd name="connsiteY6" fmla="*/ 143117 h 2180854"/>
              <a:gd name="connsiteX7" fmla="*/ 2075647 w 2325894"/>
              <a:gd name="connsiteY7" fmla="*/ 16048 h 2180854"/>
              <a:gd name="connsiteX8" fmla="*/ 1926448 w 2325894"/>
              <a:gd name="connsiteY8" fmla="*/ 0 h 2180854"/>
              <a:gd name="connsiteX9" fmla="*/ 1950522 w 2325894"/>
              <a:gd name="connsiteY9" fmla="*/ 0 h 2180854"/>
              <a:gd name="connsiteX10" fmla="*/ 1952130 w 2325894"/>
              <a:gd name="connsiteY10" fmla="*/ 5167 h 2180854"/>
              <a:gd name="connsiteX11" fmla="*/ 2244242 w 2325894"/>
              <a:gd name="connsiteY11" fmla="*/ 244834 h 2180854"/>
              <a:gd name="connsiteX12" fmla="*/ 2325894 w 2325894"/>
              <a:gd name="connsiteY12" fmla="*/ 253091 h 2180854"/>
              <a:gd name="connsiteX13" fmla="*/ 2325894 w 2325894"/>
              <a:gd name="connsiteY13" fmla="*/ 276192 h 2180854"/>
              <a:gd name="connsiteX14" fmla="*/ 2239598 w 2325894"/>
              <a:gd name="connsiteY14" fmla="*/ 267464 h 2180854"/>
              <a:gd name="connsiteX15" fmla="*/ 1930848 w 2325894"/>
              <a:gd name="connsiteY15" fmla="*/ 14141 h 2180854"/>
              <a:gd name="connsiteX16" fmla="*/ 1794114 w 2325894"/>
              <a:gd name="connsiteY16" fmla="*/ 0 h 2180854"/>
              <a:gd name="connsiteX17" fmla="*/ 1818202 w 2325894"/>
              <a:gd name="connsiteY17" fmla="*/ 0 h 2180854"/>
              <a:gd name="connsiteX18" fmla="*/ 1835170 w 2325894"/>
              <a:gd name="connsiteY18" fmla="*/ 54535 h 2180854"/>
              <a:gd name="connsiteX19" fmla="*/ 2218687 w 2325894"/>
              <a:gd name="connsiteY19" fmla="*/ 369191 h 2180854"/>
              <a:gd name="connsiteX20" fmla="*/ 2325894 w 2325894"/>
              <a:gd name="connsiteY20" fmla="*/ 380032 h 2180854"/>
              <a:gd name="connsiteX21" fmla="*/ 2325894 w 2325894"/>
              <a:gd name="connsiteY21" fmla="*/ 403132 h 2180854"/>
              <a:gd name="connsiteX22" fmla="*/ 2214043 w 2325894"/>
              <a:gd name="connsiteY22" fmla="*/ 391825 h 2180854"/>
              <a:gd name="connsiteX23" fmla="*/ 1813889 w 2325894"/>
              <a:gd name="connsiteY23" fmla="*/ 63559 h 2180854"/>
              <a:gd name="connsiteX24" fmla="*/ 1661683 w 2325894"/>
              <a:gd name="connsiteY24" fmla="*/ 0 h 2180854"/>
              <a:gd name="connsiteX25" fmla="*/ 1685874 w 2325894"/>
              <a:gd name="connsiteY25" fmla="*/ 0 h 2180854"/>
              <a:gd name="connsiteX26" fmla="*/ 1718212 w 2325894"/>
              <a:gd name="connsiteY26" fmla="*/ 103965 h 2180854"/>
              <a:gd name="connsiteX27" fmla="*/ 2193133 w 2325894"/>
              <a:gd name="connsiteY27" fmla="*/ 493659 h 2180854"/>
              <a:gd name="connsiteX28" fmla="*/ 2325894 w 2325894"/>
              <a:gd name="connsiteY28" fmla="*/ 507083 h 2180854"/>
              <a:gd name="connsiteX29" fmla="*/ 2325894 w 2325894"/>
              <a:gd name="connsiteY29" fmla="*/ 530183 h 2180854"/>
              <a:gd name="connsiteX30" fmla="*/ 2188450 w 2325894"/>
              <a:gd name="connsiteY30" fmla="*/ 516288 h 2180854"/>
              <a:gd name="connsiteX31" fmla="*/ 1696817 w 2325894"/>
              <a:gd name="connsiteY31" fmla="*/ 112939 h 2180854"/>
              <a:gd name="connsiteX32" fmla="*/ 1531553 w 2325894"/>
              <a:gd name="connsiteY32" fmla="*/ 0 h 2180854"/>
              <a:gd name="connsiteX33" fmla="*/ 1554659 w 2325894"/>
              <a:gd name="connsiteY33" fmla="*/ 0 h 2180854"/>
              <a:gd name="connsiteX34" fmla="*/ 1555243 w 2325894"/>
              <a:gd name="connsiteY34" fmla="*/ 5776 h 2180854"/>
              <a:gd name="connsiteX35" fmla="*/ 2245588 w 2325894"/>
              <a:gd name="connsiteY35" fmla="*/ 629962 h 2180854"/>
              <a:gd name="connsiteX36" fmla="*/ 2325894 w 2325894"/>
              <a:gd name="connsiteY36" fmla="*/ 634030 h 2180854"/>
              <a:gd name="connsiteX37" fmla="*/ 2325894 w 2325894"/>
              <a:gd name="connsiteY37" fmla="*/ 657131 h 2180854"/>
              <a:gd name="connsiteX38" fmla="*/ 2243214 w 2325894"/>
              <a:gd name="connsiteY38" fmla="*/ 652943 h 2180854"/>
              <a:gd name="connsiteX39" fmla="*/ 1532607 w 2325894"/>
              <a:gd name="connsiteY39" fmla="*/ 10419 h 2180854"/>
              <a:gd name="connsiteX40" fmla="*/ 1404609 w 2325894"/>
              <a:gd name="connsiteY40" fmla="*/ 0 h 2180854"/>
              <a:gd name="connsiteX41" fmla="*/ 1427709 w 2325894"/>
              <a:gd name="connsiteY41" fmla="*/ 0 h 2180854"/>
              <a:gd name="connsiteX42" fmla="*/ 1430873 w 2325894"/>
              <a:gd name="connsiteY42" fmla="*/ 31287 h 2180854"/>
              <a:gd name="connsiteX43" fmla="*/ 2232606 w 2325894"/>
              <a:gd name="connsiteY43" fmla="*/ 756233 h 2180854"/>
              <a:gd name="connsiteX44" fmla="*/ 2325894 w 2325894"/>
              <a:gd name="connsiteY44" fmla="*/ 760959 h 2180854"/>
              <a:gd name="connsiteX45" fmla="*/ 2325894 w 2325894"/>
              <a:gd name="connsiteY45" fmla="*/ 784060 h 2180854"/>
              <a:gd name="connsiteX46" fmla="*/ 2230270 w 2325894"/>
              <a:gd name="connsiteY46" fmla="*/ 779216 h 2180854"/>
              <a:gd name="connsiteX47" fmla="*/ 1408246 w 2325894"/>
              <a:gd name="connsiteY47" fmla="*/ 35964 h 2180854"/>
              <a:gd name="connsiteX48" fmla="*/ 1274343 w 2325894"/>
              <a:gd name="connsiteY48" fmla="*/ 0 h 2180854"/>
              <a:gd name="connsiteX49" fmla="*/ 1300756 w 2325894"/>
              <a:gd name="connsiteY49" fmla="*/ 0 h 2180854"/>
              <a:gd name="connsiteX50" fmla="*/ 1306507 w 2325894"/>
              <a:gd name="connsiteY50" fmla="*/ 56884 h 2180854"/>
              <a:gd name="connsiteX51" fmla="*/ 2219643 w 2325894"/>
              <a:gd name="connsiteY51" fmla="*/ 882640 h 2180854"/>
              <a:gd name="connsiteX52" fmla="*/ 2325894 w 2325894"/>
              <a:gd name="connsiteY52" fmla="*/ 888022 h 2180854"/>
              <a:gd name="connsiteX53" fmla="*/ 2325894 w 2325894"/>
              <a:gd name="connsiteY53" fmla="*/ 911123 h 2180854"/>
              <a:gd name="connsiteX54" fmla="*/ 2217286 w 2325894"/>
              <a:gd name="connsiteY54" fmla="*/ 905621 h 2180854"/>
              <a:gd name="connsiteX55" fmla="*/ 1283761 w 2325894"/>
              <a:gd name="connsiteY55" fmla="*/ 61528 h 2180854"/>
              <a:gd name="connsiteX56" fmla="*/ 1146071 w 2325894"/>
              <a:gd name="connsiteY56" fmla="*/ 0 h 2180854"/>
              <a:gd name="connsiteX57" fmla="*/ 1169414 w 2325894"/>
              <a:gd name="connsiteY57" fmla="*/ 0 h 2180854"/>
              <a:gd name="connsiteX58" fmla="*/ 1182030 w 2325894"/>
              <a:gd name="connsiteY58" fmla="*/ 82429 h 2180854"/>
              <a:gd name="connsiteX59" fmla="*/ 2206679 w 2325894"/>
              <a:gd name="connsiteY59" fmla="*/ 1008912 h 2180854"/>
              <a:gd name="connsiteX60" fmla="*/ 2325894 w 2325894"/>
              <a:gd name="connsiteY60" fmla="*/ 1014951 h 2180854"/>
              <a:gd name="connsiteX61" fmla="*/ 2325894 w 2325894"/>
              <a:gd name="connsiteY61" fmla="*/ 1038052 h 2180854"/>
              <a:gd name="connsiteX62" fmla="*/ 2204323 w 2325894"/>
              <a:gd name="connsiteY62" fmla="*/ 1031893 h 2180854"/>
              <a:gd name="connsiteX63" fmla="*/ 1159398 w 2325894"/>
              <a:gd name="connsiteY63" fmla="*/ 87072 h 2180854"/>
              <a:gd name="connsiteX64" fmla="*/ 1017789 w 2325894"/>
              <a:gd name="connsiteY64" fmla="*/ 0 h 2180854"/>
              <a:gd name="connsiteX65" fmla="*/ 1041132 w 2325894"/>
              <a:gd name="connsiteY65" fmla="*/ 0 h 2180854"/>
              <a:gd name="connsiteX66" fmla="*/ 1057661 w 2325894"/>
              <a:gd name="connsiteY66" fmla="*/ 107992 h 2180854"/>
              <a:gd name="connsiteX67" fmla="*/ 2193716 w 2325894"/>
              <a:gd name="connsiteY67" fmla="*/ 1135208 h 2180854"/>
              <a:gd name="connsiteX68" fmla="*/ 2325894 w 2325894"/>
              <a:gd name="connsiteY68" fmla="*/ 1141903 h 2180854"/>
              <a:gd name="connsiteX69" fmla="*/ 2325894 w 2325894"/>
              <a:gd name="connsiteY69" fmla="*/ 1165004 h 2180854"/>
              <a:gd name="connsiteX70" fmla="*/ 2191361 w 2325894"/>
              <a:gd name="connsiteY70" fmla="*/ 1158189 h 2180854"/>
              <a:gd name="connsiteX71" fmla="*/ 1035029 w 2325894"/>
              <a:gd name="connsiteY71" fmla="*/ 112636 h 2180854"/>
              <a:gd name="connsiteX72" fmla="*/ 889397 w 2325894"/>
              <a:gd name="connsiteY72" fmla="*/ 0 h 2180854"/>
              <a:gd name="connsiteX73" fmla="*/ 912837 w 2325894"/>
              <a:gd name="connsiteY73" fmla="*/ 0 h 2180854"/>
              <a:gd name="connsiteX74" fmla="*/ 933296 w 2325894"/>
              <a:gd name="connsiteY74" fmla="*/ 133667 h 2180854"/>
              <a:gd name="connsiteX75" fmla="*/ 2180754 w 2325894"/>
              <a:gd name="connsiteY75" fmla="*/ 1261608 h 2180854"/>
              <a:gd name="connsiteX76" fmla="*/ 2325894 w 2325894"/>
              <a:gd name="connsiteY76" fmla="*/ 1268960 h 2180854"/>
              <a:gd name="connsiteX77" fmla="*/ 2325894 w 2325894"/>
              <a:gd name="connsiteY77" fmla="*/ 1292061 h 2180854"/>
              <a:gd name="connsiteX78" fmla="*/ 2178378 w 2325894"/>
              <a:gd name="connsiteY78" fmla="*/ 1284588 h 2180854"/>
              <a:gd name="connsiteX79" fmla="*/ 910550 w 2325894"/>
              <a:gd name="connsiteY79" fmla="*/ 138199 h 2180854"/>
              <a:gd name="connsiteX80" fmla="*/ 761929 w 2325894"/>
              <a:gd name="connsiteY80" fmla="*/ 0 h 2180854"/>
              <a:gd name="connsiteX81" fmla="*/ 785032 w 2325894"/>
              <a:gd name="connsiteY81" fmla="*/ 0 h 2180854"/>
              <a:gd name="connsiteX82" fmla="*/ 785312 w 2325894"/>
              <a:gd name="connsiteY82" fmla="*/ 5523 h 2180854"/>
              <a:gd name="connsiteX83" fmla="*/ 2167790 w 2325894"/>
              <a:gd name="connsiteY83" fmla="*/ 1387884 h 2180854"/>
              <a:gd name="connsiteX84" fmla="*/ 2325894 w 2325894"/>
              <a:gd name="connsiteY84" fmla="*/ 1395894 h 2180854"/>
              <a:gd name="connsiteX85" fmla="*/ 2325894 w 2325894"/>
              <a:gd name="connsiteY85" fmla="*/ 1418995 h 2180854"/>
              <a:gd name="connsiteX86" fmla="*/ 2165434 w 2325894"/>
              <a:gd name="connsiteY86" fmla="*/ 1410866 h 2180854"/>
              <a:gd name="connsiteX87" fmla="*/ 762328 w 2325894"/>
              <a:gd name="connsiteY87" fmla="*/ 7877 h 2180854"/>
              <a:gd name="connsiteX88" fmla="*/ 634980 w 2325894"/>
              <a:gd name="connsiteY88" fmla="*/ 0 h 2180854"/>
              <a:gd name="connsiteX89" fmla="*/ 658083 w 2325894"/>
              <a:gd name="connsiteY89" fmla="*/ 0 h 2180854"/>
              <a:gd name="connsiteX90" fmla="*/ 659019 w 2325894"/>
              <a:gd name="connsiteY90" fmla="*/ 18476 h 2180854"/>
              <a:gd name="connsiteX91" fmla="*/ 2154827 w 2325894"/>
              <a:gd name="connsiteY91" fmla="*/ 1514157 h 2180854"/>
              <a:gd name="connsiteX92" fmla="*/ 2325894 w 2325894"/>
              <a:gd name="connsiteY92" fmla="*/ 1522823 h 2180854"/>
              <a:gd name="connsiteX93" fmla="*/ 2325894 w 2325894"/>
              <a:gd name="connsiteY93" fmla="*/ 1545924 h 2180854"/>
              <a:gd name="connsiteX94" fmla="*/ 2152472 w 2325894"/>
              <a:gd name="connsiteY94" fmla="*/ 1537138 h 2180854"/>
              <a:gd name="connsiteX95" fmla="*/ 636036 w 2325894"/>
              <a:gd name="connsiteY95" fmla="*/ 20831 h 2180854"/>
              <a:gd name="connsiteX96" fmla="*/ 507911 w 2325894"/>
              <a:gd name="connsiteY96" fmla="*/ 0 h 2180854"/>
              <a:gd name="connsiteX97" fmla="*/ 531128 w 2325894"/>
              <a:gd name="connsiteY97" fmla="*/ 0 h 2180854"/>
              <a:gd name="connsiteX98" fmla="*/ 532727 w 2325894"/>
              <a:gd name="connsiteY98" fmla="*/ 31559 h 2180854"/>
              <a:gd name="connsiteX99" fmla="*/ 2141864 w 2325894"/>
              <a:gd name="connsiteY99" fmla="*/ 1640562 h 2180854"/>
              <a:gd name="connsiteX100" fmla="*/ 2325894 w 2325894"/>
              <a:gd name="connsiteY100" fmla="*/ 1649885 h 2180854"/>
              <a:gd name="connsiteX101" fmla="*/ 2325894 w 2325894"/>
              <a:gd name="connsiteY101" fmla="*/ 1672981 h 2180854"/>
              <a:gd name="connsiteX102" fmla="*/ 2139488 w 2325894"/>
              <a:gd name="connsiteY102" fmla="*/ 1663539 h 2180854"/>
              <a:gd name="connsiteX103" fmla="*/ 509624 w 2325894"/>
              <a:gd name="connsiteY103" fmla="*/ 33818 h 2180854"/>
              <a:gd name="connsiteX104" fmla="*/ 380961 w 2325894"/>
              <a:gd name="connsiteY104" fmla="*/ 0 h 2180854"/>
              <a:gd name="connsiteX105" fmla="*/ 404065 w 2325894"/>
              <a:gd name="connsiteY105" fmla="*/ 0 h 2180854"/>
              <a:gd name="connsiteX106" fmla="*/ 406316 w 2325894"/>
              <a:gd name="connsiteY106" fmla="*/ 44437 h 2180854"/>
              <a:gd name="connsiteX107" fmla="*/ 2128900 w 2325894"/>
              <a:gd name="connsiteY107" fmla="*/ 1766854 h 2180854"/>
              <a:gd name="connsiteX108" fmla="*/ 2325894 w 2325894"/>
              <a:gd name="connsiteY108" fmla="*/ 1776833 h 2180854"/>
              <a:gd name="connsiteX109" fmla="*/ 2325894 w 2325894"/>
              <a:gd name="connsiteY109" fmla="*/ 1799934 h 2180854"/>
              <a:gd name="connsiteX110" fmla="*/ 2126525 w 2325894"/>
              <a:gd name="connsiteY110" fmla="*/ 1789835 h 2180854"/>
              <a:gd name="connsiteX111" fmla="*/ 383332 w 2325894"/>
              <a:gd name="connsiteY111" fmla="*/ 46792 h 2180854"/>
              <a:gd name="connsiteX112" fmla="*/ 254013 w 2325894"/>
              <a:gd name="connsiteY112" fmla="*/ 0 h 2180854"/>
              <a:gd name="connsiteX113" fmla="*/ 277116 w 2325894"/>
              <a:gd name="connsiteY113" fmla="*/ 0 h 2180854"/>
              <a:gd name="connsiteX114" fmla="*/ 280023 w 2325894"/>
              <a:gd name="connsiteY114" fmla="*/ 57371 h 2180854"/>
              <a:gd name="connsiteX115" fmla="*/ 2115917 w 2325894"/>
              <a:gd name="connsiteY115" fmla="*/ 1893125 h 2180854"/>
              <a:gd name="connsiteX116" fmla="*/ 2325894 w 2325894"/>
              <a:gd name="connsiteY116" fmla="*/ 1903762 h 2180854"/>
              <a:gd name="connsiteX117" fmla="*/ 2325894 w 2325894"/>
              <a:gd name="connsiteY117" fmla="*/ 1926863 h 2180854"/>
              <a:gd name="connsiteX118" fmla="*/ 2113563 w 2325894"/>
              <a:gd name="connsiteY118" fmla="*/ 1916107 h 2180854"/>
              <a:gd name="connsiteX119" fmla="*/ 257040 w 2325894"/>
              <a:gd name="connsiteY119" fmla="*/ 59745 h 2180854"/>
              <a:gd name="connsiteX120" fmla="*/ 126949 w 2325894"/>
              <a:gd name="connsiteY120" fmla="*/ 0 h 2180854"/>
              <a:gd name="connsiteX121" fmla="*/ 150160 w 2325894"/>
              <a:gd name="connsiteY121" fmla="*/ 0 h 2180854"/>
              <a:gd name="connsiteX122" fmla="*/ 153729 w 2325894"/>
              <a:gd name="connsiteY122" fmla="*/ 70454 h 2180854"/>
              <a:gd name="connsiteX123" fmla="*/ 2102955 w 2325894"/>
              <a:gd name="connsiteY123" fmla="*/ 2019530 h 2180854"/>
              <a:gd name="connsiteX124" fmla="*/ 2325894 w 2325894"/>
              <a:gd name="connsiteY124" fmla="*/ 2030824 h 2180854"/>
              <a:gd name="connsiteX125" fmla="*/ 2325894 w 2325894"/>
              <a:gd name="connsiteY125" fmla="*/ 2053925 h 2180854"/>
              <a:gd name="connsiteX126" fmla="*/ 2100598 w 2325894"/>
              <a:gd name="connsiteY126" fmla="*/ 2042512 h 2180854"/>
              <a:gd name="connsiteX127" fmla="*/ 130633 w 2325894"/>
              <a:gd name="connsiteY127" fmla="*/ 72714 h 2180854"/>
              <a:gd name="connsiteX128" fmla="*/ 0 w 2325894"/>
              <a:gd name="connsiteY128" fmla="*/ 0 h 2180854"/>
              <a:gd name="connsiteX129" fmla="*/ 23103 w 2325894"/>
              <a:gd name="connsiteY129" fmla="*/ 0 h 2180854"/>
              <a:gd name="connsiteX130" fmla="*/ 27324 w 2325894"/>
              <a:gd name="connsiteY130" fmla="*/ 83311 h 2180854"/>
              <a:gd name="connsiteX131" fmla="*/ 2089991 w 2325894"/>
              <a:gd name="connsiteY131" fmla="*/ 2145803 h 2180854"/>
              <a:gd name="connsiteX132" fmla="*/ 2325894 w 2325894"/>
              <a:gd name="connsiteY132" fmla="*/ 2157753 h 2180854"/>
              <a:gd name="connsiteX133" fmla="*/ 2325894 w 2325894"/>
              <a:gd name="connsiteY133" fmla="*/ 2180854 h 2180854"/>
              <a:gd name="connsiteX134" fmla="*/ 2087636 w 2325894"/>
              <a:gd name="connsiteY134" fmla="*/ 2168784 h 2180854"/>
              <a:gd name="connsiteX135" fmla="*/ 4341 w 2325894"/>
              <a:gd name="connsiteY135" fmla="*/ 85667 h 218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325894" h="218085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904" y="2825496"/>
            <a:ext cx="10680192" cy="28346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1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0" y="2395728"/>
            <a:ext cx="7013448" cy="1627632"/>
          </a:xfr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defRPr sz="3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7" name="Text Placeholder 54">
            <a:extLst>
              <a:ext uri="{FF2B5EF4-FFF2-40B4-BE49-F238E27FC236}">
                <a16:creationId xmlns:a16="http://schemas.microsoft.com/office/drawing/2014/main" id="{A493C80D-2813-9E70-8901-D4B9EA4DD7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1880" y="1984248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2733C45-7C53-2BC5-3F62-D069650A7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9120" y="4308475"/>
            <a:ext cx="3932238" cy="5889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54">
            <a:extLst>
              <a:ext uri="{FF2B5EF4-FFF2-40B4-BE49-F238E27FC236}">
                <a16:creationId xmlns:a16="http://schemas.microsoft.com/office/drawing/2014/main" id="{B1D62231-87CB-21EC-CF8C-46276AD1F9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00616" y="3209544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2" name="Image 1" descr="preencoded.png">
            <a:extLst>
              <a:ext uri="{FF2B5EF4-FFF2-40B4-BE49-F238E27FC236}">
                <a16:creationId xmlns:a16="http://schemas.microsoft.com/office/drawing/2014/main" id="{2A3EC91E-4089-D366-06D3-3E66F93DFAF3}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0F595E1-C910-3710-90E9-AF5FFCE05861}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33" name="Image 4" descr="preencoded.png">
            <a:extLst>
              <a:ext uri="{FF2B5EF4-FFF2-40B4-BE49-F238E27FC236}">
                <a16:creationId xmlns:a16="http://schemas.microsoft.com/office/drawing/2014/main" id="{EC46DC71-C12A-96C8-3FE2-AA95AB58B349}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/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9" name="Freeform 70">
            <a:extLst>
              <a:ext uri="{FF2B5EF4-FFF2-40B4-BE49-F238E27FC236}">
                <a16:creationId xmlns:a16="http://schemas.microsoft.com/office/drawing/2014/main" id="{AA39EF58-54F1-4AC9-1D83-2E7DEEAAEA6A}"/>
              </a:ext>
            </a:extLst>
          </p:cNvPr>
          <p:cNvSpPr>
            <a:spLocks/>
          </p:cNvSpPr>
          <p:nvPr userDrawn="1"/>
        </p:nvSpPr>
        <p:spPr bwMode="auto">
          <a:xfrm flipH="1">
            <a:off x="2535251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0C320934-59CC-4123-C7C1-FEEE89F3045F}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50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C43996-DAC9-130F-CB05-4A8A90381D37}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05" y="2392023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905" y="4989515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6885" y="5599755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17361" y="2392619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6747" y="4990111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4073" y="5600351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5817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4589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2529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34272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2431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90984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86653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539496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1016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1016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1016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BB749B9A-080F-37C0-08E6-909A5DA554D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71016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4C7516E-0853-87BE-108B-697DD8E0DA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71016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B1A74E1-7CEB-F501-F998-7361A20F73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71016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28288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8288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28288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B5D5100A-3D51-45DB-3A84-9E7FB85261E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828288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B775B771-678A-D917-7FE0-5DA7A23CCE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28288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AA2B9540-B92A-AD9C-C01A-B08A98BF84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8288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85560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5560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560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3D2AAC25-9404-1F6F-200C-5660F499585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5560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AE4677E1-AC1B-AB9C-5E0C-794903DD1C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85560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826BBF6C-7198-3C15-CDCB-E72B08709C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85560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42832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42832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42832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90CBAA5D-3D9B-0CB5-E527-996433638BE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942832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5B47333C-2F5E-FA7D-5DD1-191E0F421B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42832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D0AA2AE2-5A11-76D4-4D9C-B6B24D1419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42832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00709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1792" y="457200"/>
            <a:ext cx="3200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52" r:id="rId3"/>
    <p:sldLayoutId id="2147483653" r:id="rId4"/>
    <p:sldLayoutId id="2147483664" r:id="rId5"/>
    <p:sldLayoutId id="2147483667" r:id="rId6"/>
    <p:sldLayoutId id="2147483668" r:id="rId7"/>
    <p:sldLayoutId id="2147483669" r:id="rId8"/>
    <p:sldLayoutId id="2147483673" r:id="rId9"/>
    <p:sldLayoutId id="2147483670" r:id="rId10"/>
    <p:sldLayoutId id="2147483671" r:id="rId11"/>
    <p:sldLayoutId id="2147483655" r:id="rId12"/>
    <p:sldLayoutId id="2147483674" r:id="rId13"/>
    <p:sldLayoutId id="2147483675" r:id="rId14"/>
    <p:sldLayoutId id="2147483676" r:id="rId15"/>
    <p:sldLayoutId id="2147483654" r:id="rId16"/>
    <p:sldLayoutId id="2147483656" r:id="rId17"/>
    <p:sldLayoutId id="2147483657" r:id="rId18"/>
    <p:sldLayoutId id="2147483658" r:id="rId19"/>
    <p:sldLayoutId id="2147483659" r:id="rId20"/>
  </p:sldLayoutIdLst>
  <p:hf hd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sz="44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97E8FE7-D02A-C0CE-4DBC-CCFC20785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262" y="68263"/>
            <a:ext cx="6721475" cy="672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1568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30A5BFC-C134-C072-C14D-9E51A94C8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Tendinopathy Continuum 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0C77AB-7E91-84A6-3E62-DAB80E1E4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/>
          <a:lstStyle/>
          <a:p>
            <a:pPr lvl="0"/>
            <a:r>
              <a:rPr lang="en-US" dirty="0"/>
              <a:t>Normal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3BF8E55-B2B9-104D-F277-0890253473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lvl="0"/>
            <a:r>
              <a:rPr lang="en-US" dirty="0"/>
              <a:t>Normal Tendon 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5DD9AC8-4A5F-70DB-AA68-C461059D81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dirty="0"/>
              <a:t>Reactive</a:t>
            </a:r>
          </a:p>
          <a:p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CE9DA14-62AB-A857-6387-1F5D330B3F3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lvl="0"/>
            <a:r>
              <a:rPr lang="en-US" dirty="0"/>
              <a:t>Reactive tendon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28A203B-0CF0-2AB0-5F54-07C8E3003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dirty="0"/>
              <a:t>Dysrepair</a:t>
            </a:r>
          </a:p>
          <a:p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10CB940-D45B-59F1-06E5-9CC94100EF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lvl="0"/>
            <a:r>
              <a:rPr lang="en-US" dirty="0"/>
              <a:t>Dysrepair stage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5BC0115-F702-2E0A-61A4-4A6CE33FD7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dirty="0"/>
              <a:t>Degenerative</a:t>
            </a:r>
          </a:p>
          <a:p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0DA38E3-68A2-4FF9-022B-BA0DF832B1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lvl="0"/>
            <a:r>
              <a:rPr lang="en-US" dirty="0"/>
              <a:t>No way back!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D48D07F-2D5B-F0D5-4005-197607C4F1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dirty="0"/>
              <a:t>Management</a:t>
            </a:r>
          </a:p>
          <a:p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B72BD1AE-7290-BA6E-18FB-8181C0D13E7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lvl="0"/>
            <a:r>
              <a:rPr lang="en-US" dirty="0"/>
              <a:t>Your choice!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Strength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Biomechanics</a:t>
            </a:r>
          </a:p>
        </p:txBody>
      </p:sp>
      <p:pic>
        <p:nvPicPr>
          <p:cNvPr id="18" name="Picture Placeholder 17" descr="A picture containing logo&#10;&#10;Description automatically generated">
            <a:extLst>
              <a:ext uri="{FF2B5EF4-FFF2-40B4-BE49-F238E27FC236}">
                <a16:creationId xmlns:a16="http://schemas.microsoft.com/office/drawing/2014/main" id="{77267EFB-A9DC-6124-C3F8-8736B6F422DF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30" name="Picture Placeholder 29" descr="A picture containing logo&#10;&#10;Description automatically generated">
            <a:extLst>
              <a:ext uri="{FF2B5EF4-FFF2-40B4-BE49-F238E27FC236}">
                <a16:creationId xmlns:a16="http://schemas.microsoft.com/office/drawing/2014/main" id="{69CF418A-26BF-B6BC-0282-55C061B1EB21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/>
          <a:srcRect t="113" b="113"/>
          <a:stretch>
            <a:fillRect/>
          </a:stretch>
        </p:blipFill>
        <p:spPr/>
      </p:pic>
      <p:pic>
        <p:nvPicPr>
          <p:cNvPr id="34" name="Picture Placeholder 33" descr="A picture containing logo&#10;&#10;Description automatically generated">
            <a:extLst>
              <a:ext uri="{FF2B5EF4-FFF2-40B4-BE49-F238E27FC236}">
                <a16:creationId xmlns:a16="http://schemas.microsoft.com/office/drawing/2014/main" id="{D0C68F57-89D0-D449-E524-48EC1E2CB215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38" name="Picture Placeholder 37" descr="A picture containing logo&#10;&#10;Description automatically generated">
            <a:extLst>
              <a:ext uri="{FF2B5EF4-FFF2-40B4-BE49-F238E27FC236}">
                <a16:creationId xmlns:a16="http://schemas.microsoft.com/office/drawing/2014/main" id="{FAAC07CB-E3DA-0F2D-3B85-ED1E40C51349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2"/>
          <a:srcRect t="113" b="113"/>
          <a:stretch>
            <a:fillRect/>
          </a:stretch>
        </p:blipFill>
        <p:spPr/>
      </p:pic>
      <p:pic>
        <p:nvPicPr>
          <p:cNvPr id="42" name="Picture Placeholder 41" descr="A picture containing logo&#10;&#10;Description automatically generated">
            <a:extLst>
              <a:ext uri="{FF2B5EF4-FFF2-40B4-BE49-F238E27FC236}">
                <a16:creationId xmlns:a16="http://schemas.microsoft.com/office/drawing/2014/main" id="{6431A3AA-05DB-C866-621F-D66E34DFE8E8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/>
          <a:srcRect t="113" b="1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0494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pic>
        <p:nvPicPr>
          <p:cNvPr id="4" name="Picture 3" descr="A close up of a person's foot&#10;&#10;Description automatically generated with low confidence">
            <a:extLst>
              <a:ext uri="{FF2B5EF4-FFF2-40B4-BE49-F238E27FC236}">
                <a16:creationId xmlns:a16="http://schemas.microsoft.com/office/drawing/2014/main" id="{9EA3DA9A-5103-6DE0-DF9B-082A708FB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440" y="2166380"/>
            <a:ext cx="2103120" cy="438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53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257E6C-B59D-F109-B163-E520243F7360}"/>
              </a:ext>
            </a:extLst>
          </p:cNvPr>
          <p:cNvSpPr txBox="1"/>
          <p:nvPr/>
        </p:nvSpPr>
        <p:spPr>
          <a:xfrm>
            <a:off x="558800" y="2479040"/>
            <a:ext cx="1096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Factors that may affect healing time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200265-1FF8-1C65-82EA-50283BFCE2A8}"/>
              </a:ext>
            </a:extLst>
          </p:cNvPr>
          <p:cNvSpPr txBox="1"/>
          <p:nvPr/>
        </p:nvSpPr>
        <p:spPr>
          <a:xfrm>
            <a:off x="995680" y="3186926"/>
            <a:ext cx="10109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Age – Metabolism slows which will affect the ability to heal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Previous injury – Previous injury or weakened tissue may affect healing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Metabolic influence – Blood supply (Meniscus)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Activity levels – Too much! Too little!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If in doubt hit the pool – Hydrotherapy can encourage load with little stress</a:t>
            </a:r>
          </a:p>
          <a:p>
            <a:pPr algn="ct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6163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275719"/>
            <a:ext cx="4182428" cy="1526586"/>
          </a:xfrm>
          <a:prstGeom prst="rect">
            <a:avLst/>
          </a:prstGeom>
          <a:noFill/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79D07D9-9329-E2A9-72DD-D01B09166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329" y="2605272"/>
            <a:ext cx="5015342" cy="39770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0A9E1A-535C-548B-2A78-46029CA0C52D}"/>
              </a:ext>
            </a:extLst>
          </p:cNvPr>
          <p:cNvSpPr txBox="1"/>
          <p:nvPr/>
        </p:nvSpPr>
        <p:spPr>
          <a:xfrm>
            <a:off x="0" y="189992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accent6"/>
                </a:solidFill>
                <a:latin typeface="+mj-lt"/>
              </a:rPr>
              <a:t>The effects of injury on performance</a:t>
            </a:r>
          </a:p>
        </p:txBody>
      </p:sp>
    </p:spTree>
    <p:extLst>
      <p:ext uri="{BB962C8B-B14F-4D97-AF65-F5344CB8AC3E}">
        <p14:creationId xmlns:p14="http://schemas.microsoft.com/office/powerpoint/2010/main" val="2341939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371CEB5-0F43-BA22-C4E7-3A84E631DA11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sz="3600" dirty="0"/>
              <a:t>Most common Triathlon Injuries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C63C25-FE2A-0C11-2CEA-A80AA78FC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dirty="0"/>
              <a:t>Swimming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D6749A-51D8-599C-7C31-9922CF228D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Shoulder impingement </a:t>
            </a:r>
          </a:p>
          <a:p>
            <a:r>
              <a:rPr lang="en-US" dirty="0"/>
              <a:t>Bursitis </a:t>
            </a:r>
          </a:p>
          <a:p>
            <a:r>
              <a:rPr lang="en-US" dirty="0"/>
              <a:t>Biceps tendonitis </a:t>
            </a:r>
          </a:p>
          <a:p>
            <a:r>
              <a:rPr lang="en-US" dirty="0"/>
              <a:t>Lower back pain </a:t>
            </a:r>
          </a:p>
          <a:p>
            <a:r>
              <a:rPr lang="en-US" dirty="0"/>
              <a:t>Anterior labrum tear </a:t>
            </a:r>
          </a:p>
          <a:p>
            <a:r>
              <a:rPr lang="en-US" dirty="0"/>
              <a:t>Hip &amp; knee pain to be covered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753AB0-02A6-E89E-7E23-593DBF52F4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dirty="0"/>
              <a:t>Cycling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BF56CE2-ADEB-1E22-50FB-9F2AB37864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Anterior knee pain – Quadriceps tendonitis – Patella tendinopathy – PFJS.</a:t>
            </a:r>
          </a:p>
          <a:p>
            <a:r>
              <a:rPr lang="en-US" dirty="0"/>
              <a:t>Lower back pain </a:t>
            </a:r>
          </a:p>
          <a:p>
            <a:r>
              <a:rPr lang="en-US" dirty="0"/>
              <a:t>Neck pain</a:t>
            </a:r>
          </a:p>
          <a:p>
            <a:r>
              <a:rPr lang="en-US" dirty="0"/>
              <a:t>Guyon’s canal syndrome </a:t>
            </a:r>
          </a:p>
          <a:p>
            <a:r>
              <a:rPr lang="en-US" dirty="0"/>
              <a:t>Carpal tunnel syndrome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45CA7-A767-9133-8871-800B16D5D7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dirty="0"/>
              <a:t>Running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63C991-877C-CD1D-A03D-547E04121F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Achilles tendinopathy</a:t>
            </a:r>
          </a:p>
          <a:p>
            <a:r>
              <a:rPr lang="en-US" dirty="0"/>
              <a:t>Plantar fasciitis </a:t>
            </a:r>
          </a:p>
          <a:p>
            <a:r>
              <a:rPr lang="en-US" dirty="0"/>
              <a:t>Shin splints – MTSS </a:t>
            </a:r>
          </a:p>
          <a:p>
            <a:r>
              <a:rPr lang="en-US" dirty="0"/>
              <a:t>IT band syndrome</a:t>
            </a:r>
          </a:p>
          <a:p>
            <a:r>
              <a:rPr lang="en-US" dirty="0"/>
              <a:t>Patella femoral joint pain  </a:t>
            </a:r>
          </a:p>
          <a:p>
            <a:r>
              <a:rPr lang="en-US" dirty="0"/>
              <a:t>Sprains and strains </a:t>
            </a:r>
          </a:p>
          <a:p>
            <a:r>
              <a:rPr lang="en-US" dirty="0"/>
              <a:t>Nerve related pain </a:t>
            </a:r>
          </a:p>
        </p:txBody>
      </p:sp>
      <p:pic>
        <p:nvPicPr>
          <p:cNvPr id="20" name="Picture Placeholder 19" descr="A picture containing logo&#10;&#10;Description automatically generated">
            <a:extLst>
              <a:ext uri="{FF2B5EF4-FFF2-40B4-BE49-F238E27FC236}">
                <a16:creationId xmlns:a16="http://schemas.microsoft.com/office/drawing/2014/main" id="{97B84369-BAC7-A269-0AAC-521A0A8E4EA6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/>
          <a:srcRect t="85" b="85"/>
          <a:stretch>
            <a:fillRect/>
          </a:stretch>
        </p:blipFill>
        <p:spPr/>
      </p:pic>
      <p:pic>
        <p:nvPicPr>
          <p:cNvPr id="24" name="Picture Placeholder 23" descr="A picture containing logo&#10;&#10;Description automatically generated">
            <a:extLst>
              <a:ext uri="{FF2B5EF4-FFF2-40B4-BE49-F238E27FC236}">
                <a16:creationId xmlns:a16="http://schemas.microsoft.com/office/drawing/2014/main" id="{CB3D9F5F-1D09-21E6-61B2-0176AE4D45A4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8" name="Picture Placeholder 27" descr="A picture containing logo&#10;&#10;Description automatically generated">
            <a:extLst>
              <a:ext uri="{FF2B5EF4-FFF2-40B4-BE49-F238E27FC236}">
                <a16:creationId xmlns:a16="http://schemas.microsoft.com/office/drawing/2014/main" id="{37D95B9D-DA4D-A0E3-9F75-517D28E292BA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9904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257E6C-B59D-F109-B163-E520243F7360}"/>
              </a:ext>
            </a:extLst>
          </p:cNvPr>
          <p:cNvSpPr txBox="1"/>
          <p:nvPr/>
        </p:nvSpPr>
        <p:spPr>
          <a:xfrm>
            <a:off x="558800" y="2479040"/>
            <a:ext cx="1096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Swimming injuries</a:t>
            </a:r>
          </a:p>
        </p:txBody>
      </p:sp>
      <p:pic>
        <p:nvPicPr>
          <p:cNvPr id="3" name="Picture 2" descr="A person swimming in a pool&#10;&#10;Description automatically generated with medium confidence">
            <a:extLst>
              <a:ext uri="{FF2B5EF4-FFF2-40B4-BE49-F238E27FC236}">
                <a16:creationId xmlns:a16="http://schemas.microsoft.com/office/drawing/2014/main" id="{10D3092A-4F31-F09B-B5BF-B36C17885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309" y="3429000"/>
            <a:ext cx="4929622" cy="254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95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397892"/>
            <a:ext cx="4182428" cy="152658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257E6C-B59D-F109-B163-E520243F7360}"/>
              </a:ext>
            </a:extLst>
          </p:cNvPr>
          <p:cNvSpPr txBox="1"/>
          <p:nvPr/>
        </p:nvSpPr>
        <p:spPr>
          <a:xfrm>
            <a:off x="325120" y="1975278"/>
            <a:ext cx="11541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Injury prevention for swimming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B772FD-2052-2370-8833-CFF42F740D36}"/>
              </a:ext>
            </a:extLst>
          </p:cNvPr>
          <p:cNvSpPr txBox="1"/>
          <p:nvPr/>
        </p:nvSpPr>
        <p:spPr>
          <a:xfrm>
            <a:off x="1259840" y="2844800"/>
            <a:ext cx="9215120" cy="3339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b="1" dirty="0">
                <a:solidFill>
                  <a:schemeClr val="accent6">
                    <a:lumMod val="75000"/>
                  </a:schemeClr>
                </a:solidFill>
                <a:effectLst/>
              </a:rPr>
              <a:t>Mobility</a:t>
            </a:r>
            <a:r>
              <a:rPr lang="en-GB" b="0" dirty="0">
                <a:solidFill>
                  <a:schemeClr val="accent6">
                    <a:lumMod val="75000"/>
                  </a:schemeClr>
                </a:solidFill>
                <a:effectLst/>
              </a:rPr>
              <a:t> - Shoulder –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Scapula humeral rhythm!</a:t>
            </a:r>
            <a:endParaRPr lang="en-GB" b="0" dirty="0">
              <a:solidFill>
                <a:schemeClr val="accent6">
                  <a:lumMod val="75000"/>
                </a:schemeClr>
              </a:solidFill>
              <a:effectLst/>
            </a:endParaRPr>
          </a:p>
          <a:p>
            <a:pPr algn="ctr">
              <a:lnSpc>
                <a:spcPct val="200000"/>
              </a:lnSpc>
            </a:pPr>
            <a:r>
              <a:rPr lang="en-GB" b="1" dirty="0">
                <a:solidFill>
                  <a:schemeClr val="accent6">
                    <a:lumMod val="75000"/>
                  </a:schemeClr>
                </a:solidFill>
                <a:effectLst/>
              </a:rPr>
              <a:t>Mobility</a:t>
            </a:r>
            <a:r>
              <a:rPr lang="en-GB" b="0" dirty="0">
                <a:solidFill>
                  <a:schemeClr val="accent6">
                    <a:lumMod val="75000"/>
                  </a:schemeClr>
                </a:solidFill>
                <a:effectLst/>
              </a:rPr>
              <a:t> - Cervical and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GB" b="0" dirty="0">
                <a:solidFill>
                  <a:schemeClr val="accent6">
                    <a:lumMod val="75000"/>
                  </a:schemeClr>
                </a:solidFill>
                <a:effectLst/>
              </a:rPr>
              <a:t>horacic spine rotation.</a:t>
            </a:r>
          </a:p>
          <a:p>
            <a:pPr algn="ctr">
              <a:lnSpc>
                <a:spcPct val="200000"/>
              </a:lnSpc>
            </a:pPr>
            <a:r>
              <a:rPr lang="en-GB" b="1" dirty="0">
                <a:solidFill>
                  <a:schemeClr val="accent6">
                    <a:lumMod val="75000"/>
                  </a:schemeClr>
                </a:solidFill>
                <a:effectLst/>
              </a:rPr>
              <a:t>Stability/ Movement Control</a:t>
            </a:r>
            <a:r>
              <a:rPr lang="en-GB" b="0" dirty="0">
                <a:solidFill>
                  <a:schemeClr val="accent6">
                    <a:lumMod val="75000"/>
                  </a:schemeClr>
                </a:solidFill>
                <a:effectLst/>
              </a:rPr>
              <a:t> 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en-GB" b="0" dirty="0">
                <a:solidFill>
                  <a:schemeClr val="accent6">
                    <a:lumMod val="75000"/>
                  </a:schemeClr>
                </a:solidFill>
                <a:effectLst/>
              </a:rPr>
              <a:t> Core 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ct val="200000"/>
              </a:lnSpc>
            </a:pPr>
            <a:r>
              <a:rPr lang="en-GB" b="1" dirty="0">
                <a:solidFill>
                  <a:schemeClr val="accent6">
                    <a:lumMod val="75000"/>
                  </a:schemeClr>
                </a:solidFill>
                <a:effectLst/>
              </a:rPr>
              <a:t>Strength</a:t>
            </a:r>
            <a:r>
              <a:rPr lang="en-GB" b="0" dirty="0">
                <a:solidFill>
                  <a:schemeClr val="accent6">
                    <a:lumMod val="75000"/>
                  </a:schemeClr>
                </a:solidFill>
                <a:effectLst/>
              </a:rPr>
              <a:t> -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Core</a:t>
            </a:r>
            <a:r>
              <a:rPr lang="en-GB" b="0" dirty="0">
                <a:solidFill>
                  <a:schemeClr val="accent6">
                    <a:lumMod val="75000"/>
                  </a:schemeClr>
                </a:solidFill>
                <a:effectLst/>
              </a:rPr>
              <a:t> stability </a:t>
            </a:r>
          </a:p>
          <a:p>
            <a:pPr algn="ctr">
              <a:lnSpc>
                <a:spcPct val="200000"/>
              </a:lnSpc>
            </a:pPr>
            <a:r>
              <a:rPr lang="en-GB" b="1" dirty="0">
                <a:solidFill>
                  <a:schemeClr val="accent6">
                    <a:lumMod val="75000"/>
                  </a:schemeClr>
                </a:solidFill>
                <a:effectLst/>
              </a:rPr>
              <a:t>Strength</a:t>
            </a:r>
            <a:r>
              <a:rPr lang="en-GB" b="0" dirty="0">
                <a:solidFill>
                  <a:schemeClr val="accent6">
                    <a:lumMod val="75000"/>
                  </a:schemeClr>
                </a:solidFill>
                <a:effectLst/>
              </a:rPr>
              <a:t> - Shoulder and Scapula stabilisers and lats/ pecs (Pull) 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ct val="200000"/>
              </a:lnSpc>
            </a:pPr>
            <a:r>
              <a:rPr lang="en-GB" b="1" dirty="0">
                <a:solidFill>
                  <a:schemeClr val="accent6">
                    <a:lumMod val="75000"/>
                  </a:schemeClr>
                </a:solidFill>
                <a:effectLst/>
              </a:rPr>
              <a:t>Strength</a:t>
            </a:r>
            <a:r>
              <a:rPr lang="en-GB" b="0" dirty="0">
                <a:solidFill>
                  <a:schemeClr val="accent6">
                    <a:lumMod val="75000"/>
                  </a:schemeClr>
                </a:solidFill>
                <a:effectLst/>
              </a:rPr>
              <a:t> - Hip and knee flexors and extensors (Kick)</a:t>
            </a:r>
          </a:p>
        </p:txBody>
      </p:sp>
    </p:spTree>
    <p:extLst>
      <p:ext uri="{BB962C8B-B14F-4D97-AF65-F5344CB8AC3E}">
        <p14:creationId xmlns:p14="http://schemas.microsoft.com/office/powerpoint/2010/main" val="1803981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257E6C-B59D-F109-B163-E520243F7360}"/>
              </a:ext>
            </a:extLst>
          </p:cNvPr>
          <p:cNvSpPr txBox="1"/>
          <p:nvPr/>
        </p:nvSpPr>
        <p:spPr>
          <a:xfrm>
            <a:off x="558800" y="2479040"/>
            <a:ext cx="1096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Shoulder impingement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200265-1FF8-1C65-82EA-50283BFCE2A8}"/>
              </a:ext>
            </a:extLst>
          </p:cNvPr>
          <p:cNvSpPr txBox="1"/>
          <p:nvPr/>
        </p:nvSpPr>
        <p:spPr>
          <a:xfrm>
            <a:off x="995680" y="3186926"/>
            <a:ext cx="10109200" cy="2785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Biomechanics – Scapula humeral rhythm!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How to self diagnose – Empty can test (Apply downward force and resist)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What to avoid – Movements above the head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Self treatment – Isometrics and pendulum exercises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When to seek help – Chronic pain (3 weeks plus) May lead to further damage</a:t>
            </a:r>
          </a:p>
        </p:txBody>
      </p:sp>
    </p:spTree>
    <p:extLst>
      <p:ext uri="{BB962C8B-B14F-4D97-AF65-F5344CB8AC3E}">
        <p14:creationId xmlns:p14="http://schemas.microsoft.com/office/powerpoint/2010/main" val="860043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257E6C-B59D-F109-B163-E520243F7360}"/>
              </a:ext>
            </a:extLst>
          </p:cNvPr>
          <p:cNvSpPr txBox="1"/>
          <p:nvPr/>
        </p:nvSpPr>
        <p:spPr>
          <a:xfrm>
            <a:off x="406400" y="2184400"/>
            <a:ext cx="11389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Scapular humeral rhythm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8203BA-89CB-271D-CF4F-D1E7FE747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291" y="3288855"/>
            <a:ext cx="4415418" cy="306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257E6C-B59D-F109-B163-E520243F7360}"/>
              </a:ext>
            </a:extLst>
          </p:cNvPr>
          <p:cNvSpPr txBox="1"/>
          <p:nvPr/>
        </p:nvSpPr>
        <p:spPr>
          <a:xfrm>
            <a:off x="91440" y="1975278"/>
            <a:ext cx="11998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Two types of impingement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F56268A-76FE-28BF-FE83-A32802B53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034" y="2860918"/>
            <a:ext cx="3717306" cy="3403017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3B1619B4-AB1B-18CD-BC2A-573CA3817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118" y="2860918"/>
            <a:ext cx="4275448" cy="340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19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257E6C-B59D-F109-B163-E520243F7360}"/>
              </a:ext>
            </a:extLst>
          </p:cNvPr>
          <p:cNvSpPr txBox="1"/>
          <p:nvPr/>
        </p:nvSpPr>
        <p:spPr>
          <a:xfrm>
            <a:off x="558800" y="2479040"/>
            <a:ext cx="1096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Injury management for triathlon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200265-1FF8-1C65-82EA-50283BFCE2A8}"/>
              </a:ext>
            </a:extLst>
          </p:cNvPr>
          <p:cNvSpPr txBox="1"/>
          <p:nvPr/>
        </p:nvSpPr>
        <p:spPr>
          <a:xfrm>
            <a:off x="3922633" y="3442475"/>
            <a:ext cx="4346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Gareth Jones BSc MSST Dip PT </a:t>
            </a:r>
          </a:p>
        </p:txBody>
      </p:sp>
    </p:spTree>
    <p:extLst>
      <p:ext uri="{BB962C8B-B14F-4D97-AF65-F5344CB8AC3E}">
        <p14:creationId xmlns:p14="http://schemas.microsoft.com/office/powerpoint/2010/main" val="979622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257E6C-B59D-F109-B163-E520243F7360}"/>
              </a:ext>
            </a:extLst>
          </p:cNvPr>
          <p:cNvSpPr txBox="1"/>
          <p:nvPr/>
        </p:nvSpPr>
        <p:spPr>
          <a:xfrm>
            <a:off x="558800" y="2479040"/>
            <a:ext cx="1096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Biceps tendonitis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200265-1FF8-1C65-82EA-50283BFCE2A8}"/>
              </a:ext>
            </a:extLst>
          </p:cNvPr>
          <p:cNvSpPr txBox="1"/>
          <p:nvPr/>
        </p:nvSpPr>
        <p:spPr>
          <a:xfrm>
            <a:off x="995680" y="3186926"/>
            <a:ext cx="10109200" cy="2785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Biomechanics – Pulley system!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How to self diagnose –  Speeds test and palpation of the bicipital groove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What to avoid – Heavy lifting and rapid arm movement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Self treatment – Ice and isometrics (6 x 10 seconds holds for cortical inhibition)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When to seek help – If the pain gets worse – May lead to labrum tear!</a:t>
            </a:r>
          </a:p>
        </p:txBody>
      </p:sp>
    </p:spTree>
    <p:extLst>
      <p:ext uri="{BB962C8B-B14F-4D97-AF65-F5344CB8AC3E}">
        <p14:creationId xmlns:p14="http://schemas.microsoft.com/office/powerpoint/2010/main" val="1724668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257E6C-B59D-F109-B163-E520243F7360}"/>
              </a:ext>
            </a:extLst>
          </p:cNvPr>
          <p:cNvSpPr txBox="1"/>
          <p:nvPr/>
        </p:nvSpPr>
        <p:spPr>
          <a:xfrm>
            <a:off x="223520" y="2123440"/>
            <a:ext cx="1178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Biceps tendonitis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AB12F5-6E96-69A4-6BED-3D3C5A519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483" y="2979488"/>
            <a:ext cx="4583033" cy="342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28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257E6C-B59D-F109-B163-E520243F7360}"/>
              </a:ext>
            </a:extLst>
          </p:cNvPr>
          <p:cNvSpPr txBox="1"/>
          <p:nvPr/>
        </p:nvSpPr>
        <p:spPr>
          <a:xfrm>
            <a:off x="558800" y="2479040"/>
            <a:ext cx="1096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Other injuries to consider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200265-1FF8-1C65-82EA-50283BFCE2A8}"/>
              </a:ext>
            </a:extLst>
          </p:cNvPr>
          <p:cNvSpPr txBox="1"/>
          <p:nvPr/>
        </p:nvSpPr>
        <p:spPr>
          <a:xfrm>
            <a:off x="995680" y="3186926"/>
            <a:ext cx="10109200" cy="2785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Lower back pain – Hyperextension or excessive hip movement (SIJ!)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Hip pain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Anterior labrum tear (MRI) – Test with hip flexion/ Adduction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Knee pain – Possibly bursitis – Beware of bakers cyst forming over time</a:t>
            </a:r>
          </a:p>
          <a:p>
            <a:pPr algn="ctr">
              <a:lnSpc>
                <a:spcPct val="200000"/>
              </a:lnSpc>
            </a:pP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924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257E6C-B59D-F109-B163-E520243F7360}"/>
              </a:ext>
            </a:extLst>
          </p:cNvPr>
          <p:cNvSpPr txBox="1"/>
          <p:nvPr/>
        </p:nvSpPr>
        <p:spPr>
          <a:xfrm>
            <a:off x="558800" y="2479040"/>
            <a:ext cx="1096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Cycling injuries</a:t>
            </a:r>
          </a:p>
        </p:txBody>
      </p:sp>
      <p:pic>
        <p:nvPicPr>
          <p:cNvPr id="3" name="Picture 2" descr="A person riding a bicycle on a road&#10;&#10;Description automatically generated with low confidence">
            <a:extLst>
              <a:ext uri="{FF2B5EF4-FFF2-40B4-BE49-F238E27FC236}">
                <a16:creationId xmlns:a16="http://schemas.microsoft.com/office/drawing/2014/main" id="{E7E5087A-E58C-9D40-DCB1-E4DEC5E07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587" y="3287365"/>
            <a:ext cx="3838826" cy="234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36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257E6C-B59D-F109-B163-E520243F7360}"/>
              </a:ext>
            </a:extLst>
          </p:cNvPr>
          <p:cNvSpPr txBox="1"/>
          <p:nvPr/>
        </p:nvSpPr>
        <p:spPr>
          <a:xfrm>
            <a:off x="558800" y="2479040"/>
            <a:ext cx="1096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Anterior knee pain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200265-1FF8-1C65-82EA-50283BFCE2A8}"/>
              </a:ext>
            </a:extLst>
          </p:cNvPr>
          <p:cNvSpPr txBox="1"/>
          <p:nvPr/>
        </p:nvSpPr>
        <p:spPr>
          <a:xfrm>
            <a:off x="995680" y="3186926"/>
            <a:ext cx="10109200" cy="3339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The three main players – Quadricep tendonitis – Patella tendinopathy – PFJS 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How to self diagnose – Position of pain will give it away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What to avoid – Heavy power sets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Self treatment – Single leg exercises and ice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When to seek help – Chronic pain (3 weeks plus)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Bike position can play a part in anterior knee pain! Low and forward</a:t>
            </a:r>
          </a:p>
        </p:txBody>
      </p:sp>
    </p:spTree>
    <p:extLst>
      <p:ext uri="{BB962C8B-B14F-4D97-AF65-F5344CB8AC3E}">
        <p14:creationId xmlns:p14="http://schemas.microsoft.com/office/powerpoint/2010/main" val="897693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C19531A-0C89-405A-71E8-5273B877B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782" y="2109990"/>
            <a:ext cx="2714998" cy="2714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5DB0D7-CCC8-29A4-FF90-DE2588806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034" y="2109990"/>
            <a:ext cx="2914499" cy="2712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D48C10-3C9E-DF85-23AC-E1C5FB261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109990"/>
            <a:ext cx="3547585" cy="270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04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B2F6720-3CE3-1AA6-379F-6DFCE4CA8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110" y="1990518"/>
            <a:ext cx="3827780" cy="406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729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257E6C-B59D-F109-B163-E520243F7360}"/>
              </a:ext>
            </a:extLst>
          </p:cNvPr>
          <p:cNvSpPr txBox="1"/>
          <p:nvPr/>
        </p:nvSpPr>
        <p:spPr>
          <a:xfrm>
            <a:off x="558800" y="2479040"/>
            <a:ext cx="1096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Guyon’s canal syndrome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200265-1FF8-1C65-82EA-50283BFCE2A8}"/>
              </a:ext>
            </a:extLst>
          </p:cNvPr>
          <p:cNvSpPr txBox="1"/>
          <p:nvPr/>
        </p:nvSpPr>
        <p:spPr>
          <a:xfrm>
            <a:off x="995680" y="3186926"/>
            <a:ext cx="10109200" cy="2785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How to self diagnose – Numbness in certain fingers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What to avoid – Compression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Self treatment – Stretch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When to seek help – Chronic numbness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Bike position – Be aware of ulna/Radial deviation</a:t>
            </a:r>
          </a:p>
        </p:txBody>
      </p:sp>
    </p:spTree>
    <p:extLst>
      <p:ext uri="{BB962C8B-B14F-4D97-AF65-F5344CB8AC3E}">
        <p14:creationId xmlns:p14="http://schemas.microsoft.com/office/powerpoint/2010/main" val="557110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pic>
        <p:nvPicPr>
          <p:cNvPr id="3" name="Picture 2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6A8B8598-6B9E-8C29-A7D5-4460875B3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367" y="2090374"/>
            <a:ext cx="4911266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61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257E6C-B59D-F109-B163-E520243F7360}"/>
              </a:ext>
            </a:extLst>
          </p:cNvPr>
          <p:cNvSpPr txBox="1"/>
          <p:nvPr/>
        </p:nvSpPr>
        <p:spPr>
          <a:xfrm>
            <a:off x="558800" y="2479040"/>
            <a:ext cx="1096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Carpal tunnel syndrome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200265-1FF8-1C65-82EA-50283BFCE2A8}"/>
              </a:ext>
            </a:extLst>
          </p:cNvPr>
          <p:cNvSpPr txBox="1"/>
          <p:nvPr/>
        </p:nvSpPr>
        <p:spPr>
          <a:xfrm>
            <a:off x="995680" y="3186926"/>
            <a:ext cx="10109200" cy="3339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How to self diagnose – Numbness in certain fingers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What to avoid – Compression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Self treatment – Stretch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When to seek help – Chronic numbness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Bike position – Be aware of ulna/Radial deviation</a:t>
            </a:r>
          </a:p>
          <a:p>
            <a:pPr algn="ctr">
              <a:lnSpc>
                <a:spcPct val="200000"/>
              </a:lnSpc>
            </a:pP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749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65E9-D88A-55D3-9D42-BD1C24B6D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604020202020204" pitchFamily="34" charset="0"/>
                <a:ea typeface="Arial Regular" pitchFamily="34" charset="-122"/>
                <a:cs typeface="Arial Black" panose="020B0604020202020204" pitchFamily="34" charset="0"/>
              </a:rPr>
              <a:t>Phases of Healing </a:t>
            </a:r>
            <a:endParaRPr lang="en-US" sz="4400" b="1" dirty="0">
              <a:solidFill>
                <a:schemeClr val="accent6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F66E5-D2D7-172B-46BA-FEBFE092C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Inflammation </a:t>
            </a:r>
          </a:p>
          <a:p>
            <a:endParaRPr lang="en-US" dirty="0"/>
          </a:p>
        </p:txBody>
      </p:sp>
      <p:pic>
        <p:nvPicPr>
          <p:cNvPr id="17" name="Picture Placeholder 16" descr="Logo&#10;&#10;Description automatically generated">
            <a:extLst>
              <a:ext uri="{FF2B5EF4-FFF2-40B4-BE49-F238E27FC236}">
                <a16:creationId xmlns:a16="http://schemas.microsoft.com/office/drawing/2014/main" id="{9BD1FE31-4947-BEDF-79BA-BABD32E18FA5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solidFill>
            <a:schemeClr val="accent1">
              <a:lumMod val="50000"/>
            </a:schemeClr>
          </a:solidFill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EA49C25-881A-7A72-EE68-78C9865422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rgbClr val="FFC000"/>
                </a:solidFill>
              </a:rPr>
              <a:t>Proliferation </a:t>
            </a:r>
          </a:p>
        </p:txBody>
      </p:sp>
      <p:pic>
        <p:nvPicPr>
          <p:cNvPr id="19" name="Picture Placeholder 18" descr="Logo&#10;&#10;Description automatically generated">
            <a:extLst>
              <a:ext uri="{FF2B5EF4-FFF2-40B4-BE49-F238E27FC236}">
                <a16:creationId xmlns:a16="http://schemas.microsoft.com/office/drawing/2014/main" id="{5DAF6F5D-69EE-FED5-A8A5-CE035C93CD04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2"/>
          <a:srcRect/>
          <a:stretch>
            <a:fillRect/>
          </a:stretch>
        </p:blipFill>
        <p:spPr>
          <a:solidFill>
            <a:srgbClr val="FFC000"/>
          </a:solidFill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8DBDB4-5038-3060-3437-ECB48916FD2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rgbClr val="00B050"/>
                </a:solidFill>
              </a:rPr>
              <a:t>Remodelling</a:t>
            </a:r>
          </a:p>
          <a:p>
            <a:r>
              <a:rPr lang="en-GB" dirty="0"/>
              <a:t> </a:t>
            </a:r>
          </a:p>
        </p:txBody>
      </p:sp>
      <p:pic>
        <p:nvPicPr>
          <p:cNvPr id="21" name="Picture Placeholder 20" descr="Logo&#10;&#10;Description automatically generated">
            <a:extLst>
              <a:ext uri="{FF2B5EF4-FFF2-40B4-BE49-F238E27FC236}">
                <a16:creationId xmlns:a16="http://schemas.microsoft.com/office/drawing/2014/main" id="{57551880-50E9-90C7-0920-54EBEC16EDAC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/>
          <a:srcRect t="85" b="85"/>
          <a:stretch>
            <a:fillRect/>
          </a:stretch>
        </p:blipFill>
        <p:spPr>
          <a:solidFill>
            <a:srgbClr val="00B050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9899A7-73A5-7812-2585-EFBD496044C3}"/>
              </a:ext>
            </a:extLst>
          </p:cNvPr>
          <p:cNvSpPr txBox="1"/>
          <p:nvPr/>
        </p:nvSpPr>
        <p:spPr>
          <a:xfrm>
            <a:off x="955040" y="4765041"/>
            <a:ext cx="2936240" cy="1532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6">
                    <a:lumMod val="75000"/>
                  </a:schemeClr>
                </a:solidFill>
              </a:rPr>
              <a:t>Swelling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6">
                    <a:lumMod val="75000"/>
                  </a:schemeClr>
                </a:solidFill>
              </a:rPr>
              <a:t>Bruising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6">
                    <a:lumMod val="75000"/>
                  </a:schemeClr>
                </a:solidFill>
              </a:rPr>
              <a:t>Pain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6">
                    <a:lumMod val="75000"/>
                  </a:schemeClr>
                </a:solidFill>
              </a:rPr>
              <a:t>Weakness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4A05DB-25E6-0B52-2D93-C310029B0B41}"/>
              </a:ext>
            </a:extLst>
          </p:cNvPr>
          <p:cNvSpPr txBox="1"/>
          <p:nvPr/>
        </p:nvSpPr>
        <p:spPr>
          <a:xfrm>
            <a:off x="4612640" y="4765040"/>
            <a:ext cx="2987040" cy="1532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6">
                    <a:lumMod val="75000"/>
                  </a:schemeClr>
                </a:solidFill>
              </a:rPr>
              <a:t>24-48 hours – 3 weeks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6">
                    <a:lumMod val="75000"/>
                  </a:schemeClr>
                </a:solidFill>
              </a:rPr>
              <a:t>Scar tissue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6">
                    <a:lumMod val="75000"/>
                  </a:schemeClr>
                </a:solidFill>
              </a:rPr>
              <a:t>Weak &amp; disorganised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6">
                    <a:lumMod val="75000"/>
                  </a:schemeClr>
                </a:solidFill>
              </a:rPr>
              <a:t>Unable to withstand forces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5FE563-2AA1-B138-18C5-1CF0EFD744A6}"/>
              </a:ext>
            </a:extLst>
          </p:cNvPr>
          <p:cNvSpPr txBox="1"/>
          <p:nvPr/>
        </p:nvSpPr>
        <p:spPr>
          <a:xfrm>
            <a:off x="8174736" y="4765040"/>
            <a:ext cx="3062224" cy="1532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6">
                    <a:lumMod val="75000"/>
                  </a:schemeClr>
                </a:solidFill>
              </a:rPr>
              <a:t>Tissue starts to mature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6">
                    <a:lumMod val="75000"/>
                  </a:schemeClr>
                </a:solidFill>
              </a:rPr>
              <a:t>Process can last months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6">
                    <a:lumMod val="75000"/>
                  </a:schemeClr>
                </a:solidFill>
              </a:rPr>
              <a:t>Strong linear appearance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6">
                    <a:lumMod val="75000"/>
                  </a:schemeClr>
                </a:solidFill>
              </a:rPr>
              <a:t>Withstand kinetic movement </a:t>
            </a:r>
          </a:p>
        </p:txBody>
      </p:sp>
    </p:spTree>
    <p:extLst>
      <p:ext uri="{BB962C8B-B14F-4D97-AF65-F5344CB8AC3E}">
        <p14:creationId xmlns:p14="http://schemas.microsoft.com/office/powerpoint/2010/main" val="38555318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pic>
        <p:nvPicPr>
          <p:cNvPr id="4" name="Picture 3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0943D298-70E1-F498-C167-7AB9A065D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264" y="2329750"/>
            <a:ext cx="4621471" cy="352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386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257E6C-B59D-F109-B163-E520243F7360}"/>
              </a:ext>
            </a:extLst>
          </p:cNvPr>
          <p:cNvSpPr txBox="1"/>
          <p:nvPr/>
        </p:nvSpPr>
        <p:spPr>
          <a:xfrm>
            <a:off x="558800" y="2479040"/>
            <a:ext cx="1096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Lower back and neck pain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200265-1FF8-1C65-82EA-50283BFCE2A8}"/>
              </a:ext>
            </a:extLst>
          </p:cNvPr>
          <p:cNvSpPr txBox="1"/>
          <p:nvPr/>
        </p:nvSpPr>
        <p:spPr>
          <a:xfrm>
            <a:off x="995680" y="3186926"/>
            <a:ext cx="10109200" cy="2785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How to self diagnose – What type of pain is it? Mechanical vs Inflammation!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What to avoid – Will depend on the diagnosis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Self treatment – Back stretcher and sleeping position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When to seek help – Always seek help for back and neck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Bike position and sizing!</a:t>
            </a:r>
          </a:p>
        </p:txBody>
      </p:sp>
    </p:spTree>
    <p:extLst>
      <p:ext uri="{BB962C8B-B14F-4D97-AF65-F5344CB8AC3E}">
        <p14:creationId xmlns:p14="http://schemas.microsoft.com/office/powerpoint/2010/main" val="1534626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257E6C-B59D-F109-B163-E520243F7360}"/>
              </a:ext>
            </a:extLst>
          </p:cNvPr>
          <p:cNvSpPr txBox="1"/>
          <p:nvPr/>
        </p:nvSpPr>
        <p:spPr>
          <a:xfrm>
            <a:off x="558800" y="2479040"/>
            <a:ext cx="1096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Running injuries</a:t>
            </a:r>
          </a:p>
        </p:txBody>
      </p:sp>
    </p:spTree>
    <p:extLst>
      <p:ext uri="{BB962C8B-B14F-4D97-AF65-F5344CB8AC3E}">
        <p14:creationId xmlns:p14="http://schemas.microsoft.com/office/powerpoint/2010/main" val="18750619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257E6C-B59D-F109-B163-E520243F7360}"/>
              </a:ext>
            </a:extLst>
          </p:cNvPr>
          <p:cNvSpPr txBox="1"/>
          <p:nvPr/>
        </p:nvSpPr>
        <p:spPr>
          <a:xfrm>
            <a:off x="467360" y="2255520"/>
            <a:ext cx="1105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Gluteus Medius Dysfunction</a:t>
            </a:r>
          </a:p>
        </p:txBody>
      </p:sp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508594E-6C6E-CCEA-7BC2-311434D31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066" y="3186926"/>
            <a:ext cx="2472107" cy="305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34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257E6C-B59D-F109-B163-E520243F7360}"/>
              </a:ext>
            </a:extLst>
          </p:cNvPr>
          <p:cNvSpPr txBox="1"/>
          <p:nvPr/>
        </p:nvSpPr>
        <p:spPr>
          <a:xfrm>
            <a:off x="558800" y="2479040"/>
            <a:ext cx="1096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Achilles tendinopathy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200265-1FF8-1C65-82EA-50283BFCE2A8}"/>
              </a:ext>
            </a:extLst>
          </p:cNvPr>
          <p:cNvSpPr txBox="1"/>
          <p:nvPr/>
        </p:nvSpPr>
        <p:spPr>
          <a:xfrm>
            <a:off x="995680" y="3186926"/>
            <a:ext cx="10109200" cy="3339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Biomechanics – Kinematics – Over-pronation and torsional forces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How to self diagnose – Palpation – Position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What to avoid – Closed kinetic chain – Running – Jumping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Self treatment – Ice and strength (De-Load)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When to seek help – Always – Consider shockwave therapy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Continuum!</a:t>
            </a:r>
          </a:p>
        </p:txBody>
      </p:sp>
    </p:spTree>
    <p:extLst>
      <p:ext uri="{BB962C8B-B14F-4D97-AF65-F5344CB8AC3E}">
        <p14:creationId xmlns:p14="http://schemas.microsoft.com/office/powerpoint/2010/main" val="9035665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257E6C-B59D-F109-B163-E520243F7360}"/>
              </a:ext>
            </a:extLst>
          </p:cNvPr>
          <p:cNvSpPr txBox="1"/>
          <p:nvPr/>
        </p:nvSpPr>
        <p:spPr>
          <a:xfrm>
            <a:off x="558800" y="2479040"/>
            <a:ext cx="1096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Achilles tendinopathy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200265-1FF8-1C65-82EA-50283BFCE2A8}"/>
              </a:ext>
            </a:extLst>
          </p:cNvPr>
          <p:cNvSpPr txBox="1"/>
          <p:nvPr/>
        </p:nvSpPr>
        <p:spPr>
          <a:xfrm>
            <a:off x="1127760" y="3186926"/>
            <a:ext cx="9977120" cy="56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                                   Mid portion                                                       Insertional            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25D47B3-8547-8AEE-E8E1-B1C53C160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911" y="3894812"/>
            <a:ext cx="3683189" cy="21527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C9B07A-63A9-B512-4352-E6B3417C3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252" y="3894812"/>
            <a:ext cx="3557806" cy="21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014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021AFADA-62C0-33E0-E3C2-DC1CC372B5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22801" y="586480"/>
            <a:ext cx="2671444" cy="5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9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257E6C-B59D-F109-B163-E520243F7360}"/>
              </a:ext>
            </a:extLst>
          </p:cNvPr>
          <p:cNvSpPr txBox="1"/>
          <p:nvPr/>
        </p:nvSpPr>
        <p:spPr>
          <a:xfrm>
            <a:off x="558800" y="2479040"/>
            <a:ext cx="1096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Achilles Rupture</a:t>
            </a:r>
          </a:p>
        </p:txBody>
      </p:sp>
      <p:pic>
        <p:nvPicPr>
          <p:cNvPr id="4" name="Picture 3" descr="A close up of a person's foot&#10;&#10;Description automatically generated with low confidence">
            <a:extLst>
              <a:ext uri="{FF2B5EF4-FFF2-40B4-BE49-F238E27FC236}">
                <a16:creationId xmlns:a16="http://schemas.microsoft.com/office/drawing/2014/main" id="{9EA3DA9A-5103-6DE0-DF9B-082A708FB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60" y="723182"/>
            <a:ext cx="2499360" cy="521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459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257E6C-B59D-F109-B163-E520243F7360}"/>
              </a:ext>
            </a:extLst>
          </p:cNvPr>
          <p:cNvSpPr txBox="1"/>
          <p:nvPr/>
        </p:nvSpPr>
        <p:spPr>
          <a:xfrm>
            <a:off x="558800" y="2479040"/>
            <a:ext cx="1096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Plantar Fasciitis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200265-1FF8-1C65-82EA-50283BFCE2A8}"/>
              </a:ext>
            </a:extLst>
          </p:cNvPr>
          <p:cNvSpPr txBox="1"/>
          <p:nvPr/>
        </p:nvSpPr>
        <p:spPr>
          <a:xfrm>
            <a:off x="995680" y="3186926"/>
            <a:ext cx="10109200" cy="2785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Biomechanics – Windlass mechanism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How to self diagnose – Palpation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What to avoid – Excessive loading 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Self treatment – Ice and lacrosse ball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When to seek help – Shockwave 9/10</a:t>
            </a:r>
          </a:p>
        </p:txBody>
      </p:sp>
    </p:spTree>
    <p:extLst>
      <p:ext uri="{BB962C8B-B14F-4D97-AF65-F5344CB8AC3E}">
        <p14:creationId xmlns:p14="http://schemas.microsoft.com/office/powerpoint/2010/main" val="13814394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257E6C-B59D-F109-B163-E520243F7360}"/>
              </a:ext>
            </a:extLst>
          </p:cNvPr>
          <p:cNvSpPr txBox="1"/>
          <p:nvPr/>
        </p:nvSpPr>
        <p:spPr>
          <a:xfrm>
            <a:off x="558800" y="2479040"/>
            <a:ext cx="1096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Plantar Fasciitis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D73C7E5-68F4-EE37-938A-F3DC7BB8C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588" y="3307080"/>
            <a:ext cx="4320824" cy="251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06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5A2E587F-CD4F-D3EB-13C4-8F355264B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675" y="2877292"/>
            <a:ext cx="5544650" cy="30459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629526-B2C1-954C-DD43-1D277605122C}"/>
              </a:ext>
            </a:extLst>
          </p:cNvPr>
          <p:cNvSpPr txBox="1"/>
          <p:nvPr/>
        </p:nvSpPr>
        <p:spPr>
          <a:xfrm>
            <a:off x="0" y="210312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Progression – Fatigue – Injury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72DD36-D3A7-C8B1-B3F1-661BD40A833C}"/>
              </a:ext>
            </a:extLst>
          </p:cNvPr>
          <p:cNvSpPr txBox="1"/>
          <p:nvPr/>
        </p:nvSpPr>
        <p:spPr>
          <a:xfrm>
            <a:off x="2042160" y="6045200"/>
            <a:ext cx="787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0" dirty="0">
                <a:solidFill>
                  <a:srgbClr val="002060"/>
                </a:solidFill>
                <a:effectLst/>
              </a:rPr>
              <a:t>87% of triathletes suffered with an overuse injury within 6 months of training (</a:t>
            </a:r>
            <a:r>
              <a:rPr lang="en-GB" sz="1400" i="0" dirty="0" err="1">
                <a:solidFill>
                  <a:srgbClr val="002060"/>
                </a:solidFill>
                <a:effectLst/>
              </a:rPr>
              <a:t>Kienstra</a:t>
            </a:r>
            <a:r>
              <a:rPr lang="en-GB" sz="1400" i="0" dirty="0">
                <a:solidFill>
                  <a:srgbClr val="002060"/>
                </a:solidFill>
                <a:effectLst/>
              </a:rPr>
              <a:t>., </a:t>
            </a:r>
            <a:r>
              <a:rPr lang="en-GB" sz="1400" i="1" dirty="0">
                <a:solidFill>
                  <a:srgbClr val="002060"/>
                </a:solidFill>
                <a:effectLst/>
              </a:rPr>
              <a:t>et al </a:t>
            </a:r>
            <a:r>
              <a:rPr lang="en-GB" sz="1400" i="0" dirty="0">
                <a:solidFill>
                  <a:srgbClr val="002060"/>
                </a:solidFill>
                <a:effectLst/>
              </a:rPr>
              <a:t>2017).</a:t>
            </a:r>
            <a:endParaRPr lang="en-GB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8811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257E6C-B59D-F109-B163-E520243F7360}"/>
              </a:ext>
            </a:extLst>
          </p:cNvPr>
          <p:cNvSpPr txBox="1"/>
          <p:nvPr/>
        </p:nvSpPr>
        <p:spPr>
          <a:xfrm>
            <a:off x="558800" y="2479040"/>
            <a:ext cx="1096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Shin splints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200265-1FF8-1C65-82EA-50283BFCE2A8}"/>
              </a:ext>
            </a:extLst>
          </p:cNvPr>
          <p:cNvSpPr txBox="1"/>
          <p:nvPr/>
        </p:nvSpPr>
        <p:spPr>
          <a:xfrm>
            <a:off x="995680" y="3186926"/>
            <a:ext cx="10109200" cy="2785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Biomechanics – Torsional forces! Check shoes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How to self diagnose – Palpation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What to avoid – Impact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Self treatment – Ice and compression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When to seek help – Chronic pain – May be stress fracture</a:t>
            </a:r>
          </a:p>
        </p:txBody>
      </p:sp>
    </p:spTree>
    <p:extLst>
      <p:ext uri="{BB962C8B-B14F-4D97-AF65-F5344CB8AC3E}">
        <p14:creationId xmlns:p14="http://schemas.microsoft.com/office/powerpoint/2010/main" val="5558485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257E6C-B59D-F109-B163-E520243F7360}"/>
              </a:ext>
            </a:extLst>
          </p:cNvPr>
          <p:cNvSpPr txBox="1"/>
          <p:nvPr/>
        </p:nvSpPr>
        <p:spPr>
          <a:xfrm>
            <a:off x="558800" y="2479040"/>
            <a:ext cx="1096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Shin splints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2BE366D-5DE5-A1A5-ABFF-A2742B4D4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485" y="3209627"/>
            <a:ext cx="3537030" cy="285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671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257E6C-B59D-F109-B163-E520243F7360}"/>
              </a:ext>
            </a:extLst>
          </p:cNvPr>
          <p:cNvSpPr txBox="1"/>
          <p:nvPr/>
        </p:nvSpPr>
        <p:spPr>
          <a:xfrm>
            <a:off x="558800" y="2479040"/>
            <a:ext cx="1096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ITB Syndrome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200265-1FF8-1C65-82EA-50283BFCE2A8}"/>
              </a:ext>
            </a:extLst>
          </p:cNvPr>
          <p:cNvSpPr txBox="1"/>
          <p:nvPr/>
        </p:nvSpPr>
        <p:spPr>
          <a:xfrm>
            <a:off x="995680" y="3186926"/>
            <a:ext cx="10109200" cy="2785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Biomechanics – Internal hip rotation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How to self diagnose – Point of pain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What to avoid – Uneven ground and long runs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Self treatment – Self massage (TFL)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When to seek help – If it stops you running</a:t>
            </a:r>
          </a:p>
        </p:txBody>
      </p:sp>
    </p:spTree>
    <p:extLst>
      <p:ext uri="{BB962C8B-B14F-4D97-AF65-F5344CB8AC3E}">
        <p14:creationId xmlns:p14="http://schemas.microsoft.com/office/powerpoint/2010/main" val="15921502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257E6C-B59D-F109-B163-E520243F7360}"/>
              </a:ext>
            </a:extLst>
          </p:cNvPr>
          <p:cNvSpPr txBox="1"/>
          <p:nvPr/>
        </p:nvSpPr>
        <p:spPr>
          <a:xfrm>
            <a:off x="558800" y="2479040"/>
            <a:ext cx="1096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ITB syndrome 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8183057-3A0B-E189-DC3A-B1F2A2195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833" y="3255868"/>
            <a:ext cx="3706573" cy="30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668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257E6C-B59D-F109-B163-E520243F7360}"/>
              </a:ext>
            </a:extLst>
          </p:cNvPr>
          <p:cNvSpPr txBox="1"/>
          <p:nvPr/>
        </p:nvSpPr>
        <p:spPr>
          <a:xfrm>
            <a:off x="558800" y="2479040"/>
            <a:ext cx="1096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Patella femoral joint pain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200265-1FF8-1C65-82EA-50283BFCE2A8}"/>
              </a:ext>
            </a:extLst>
          </p:cNvPr>
          <p:cNvSpPr txBox="1"/>
          <p:nvPr/>
        </p:nvSpPr>
        <p:spPr>
          <a:xfrm>
            <a:off x="995680" y="3186926"/>
            <a:ext cx="10109200" cy="2785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Biomechanics – Valgus knee forces (Females at more risk)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How to self diagnose – Patella test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What to avoid – High mileage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Self treatment – Strengthen VMO (Isometrics)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When to seek help – If pain when running</a:t>
            </a:r>
          </a:p>
        </p:txBody>
      </p:sp>
    </p:spTree>
    <p:extLst>
      <p:ext uri="{BB962C8B-B14F-4D97-AF65-F5344CB8AC3E}">
        <p14:creationId xmlns:p14="http://schemas.microsoft.com/office/powerpoint/2010/main" val="39173708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257E6C-B59D-F109-B163-E520243F7360}"/>
              </a:ext>
            </a:extLst>
          </p:cNvPr>
          <p:cNvSpPr txBox="1"/>
          <p:nvPr/>
        </p:nvSpPr>
        <p:spPr>
          <a:xfrm>
            <a:off x="558800" y="2479040"/>
            <a:ext cx="1096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Patella femoral joint pain </a:t>
            </a:r>
          </a:p>
        </p:txBody>
      </p:sp>
      <p:pic>
        <p:nvPicPr>
          <p:cNvPr id="3" name="Picture 2" descr="A close-up of a headphone&#10;&#10;Description automatically generated with low confidence">
            <a:extLst>
              <a:ext uri="{FF2B5EF4-FFF2-40B4-BE49-F238E27FC236}">
                <a16:creationId xmlns:a16="http://schemas.microsoft.com/office/drawing/2014/main" id="{40AF9B69-918A-EA1F-85D0-28235ED00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667" y="3399544"/>
            <a:ext cx="3164906" cy="300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379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257E6C-B59D-F109-B163-E520243F7360}"/>
              </a:ext>
            </a:extLst>
          </p:cNvPr>
          <p:cNvSpPr txBox="1"/>
          <p:nvPr/>
        </p:nvSpPr>
        <p:spPr>
          <a:xfrm>
            <a:off x="558800" y="2479040"/>
            <a:ext cx="1096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Sprains and strains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200265-1FF8-1C65-82EA-50283BFCE2A8}"/>
              </a:ext>
            </a:extLst>
          </p:cNvPr>
          <p:cNvSpPr txBox="1"/>
          <p:nvPr/>
        </p:nvSpPr>
        <p:spPr>
          <a:xfrm>
            <a:off x="995680" y="3186926"/>
            <a:ext cx="10109200" cy="2785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Biomechanics – Nerve related? Trigger points?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How to self diagnose – Strength may indicate severity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What to avoid – Stretching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Self treatment – Ice and rest (Isometrics)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When to seek help – Bruising or weakness</a:t>
            </a:r>
          </a:p>
        </p:txBody>
      </p:sp>
    </p:spTree>
    <p:extLst>
      <p:ext uri="{BB962C8B-B14F-4D97-AF65-F5344CB8AC3E}">
        <p14:creationId xmlns:p14="http://schemas.microsoft.com/office/powerpoint/2010/main" val="22813446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257E6C-B59D-F109-B163-E520243F7360}"/>
              </a:ext>
            </a:extLst>
          </p:cNvPr>
          <p:cNvSpPr txBox="1"/>
          <p:nvPr/>
        </p:nvSpPr>
        <p:spPr>
          <a:xfrm>
            <a:off x="558800" y="2479040"/>
            <a:ext cx="1096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Prevention tool box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200265-1FF8-1C65-82EA-50283BFCE2A8}"/>
              </a:ext>
            </a:extLst>
          </p:cNvPr>
          <p:cNvSpPr txBox="1"/>
          <p:nvPr/>
        </p:nvSpPr>
        <p:spPr>
          <a:xfrm>
            <a:off x="995680" y="3186926"/>
            <a:ext cx="10109200" cy="3339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Scapula mobility drills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Core strength – Plank and rotational plank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Side plank Abduction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Single leg squats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VMO (Single leg)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Bike fit!</a:t>
            </a:r>
          </a:p>
        </p:txBody>
      </p:sp>
    </p:spTree>
    <p:extLst>
      <p:ext uri="{BB962C8B-B14F-4D97-AF65-F5344CB8AC3E}">
        <p14:creationId xmlns:p14="http://schemas.microsoft.com/office/powerpoint/2010/main" val="21003853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8FA650E-F10F-FB0F-363C-321839F59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710" y="2835517"/>
            <a:ext cx="7688580" cy="2806331"/>
          </a:xfrm>
          <a:prstGeom prst="rect">
            <a:avLst/>
          </a:prstGeom>
          <a:noFill/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4EF1554-4DE1-D95D-E37F-F0B9D800D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003962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65E9-D88A-55D3-9D42-BD1C24B6D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604020202020204" pitchFamily="34" charset="0"/>
                <a:ea typeface="Arial Regular" pitchFamily="34" charset="-122"/>
                <a:cs typeface="Arial Black" panose="020B0604020202020204" pitchFamily="34" charset="0"/>
              </a:rPr>
              <a:t>Types of pain </a:t>
            </a:r>
            <a:endParaRPr lang="en-US" sz="4400" b="1" dirty="0">
              <a:solidFill>
                <a:schemeClr val="accent6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F66E5-D2D7-172B-46BA-FEBFE092C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dirty="0"/>
              <a:t>Inflammation </a:t>
            </a:r>
          </a:p>
          <a:p>
            <a:endParaRPr lang="en-US" dirty="0"/>
          </a:p>
        </p:txBody>
      </p:sp>
      <p:pic>
        <p:nvPicPr>
          <p:cNvPr id="17" name="Picture Placeholder 16" descr="Logo&#10;&#10;Description automatically generated">
            <a:extLst>
              <a:ext uri="{FF2B5EF4-FFF2-40B4-BE49-F238E27FC236}">
                <a16:creationId xmlns:a16="http://schemas.microsoft.com/office/drawing/2014/main" id="{9BD1FE31-4947-BEDF-79BA-BABD32E18FA5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solidFill>
            <a:schemeClr val="accent3">
              <a:lumMod val="60000"/>
              <a:lumOff val="40000"/>
            </a:schemeClr>
          </a:solidFill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EA49C25-881A-7A72-EE68-78C9865422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GB" dirty="0"/>
              <a:t>Mechanical </a:t>
            </a:r>
          </a:p>
        </p:txBody>
      </p:sp>
      <p:pic>
        <p:nvPicPr>
          <p:cNvPr id="19" name="Picture Placeholder 18" descr="Logo&#10;&#10;Description automatically generated">
            <a:extLst>
              <a:ext uri="{FF2B5EF4-FFF2-40B4-BE49-F238E27FC236}">
                <a16:creationId xmlns:a16="http://schemas.microsoft.com/office/drawing/2014/main" id="{5DAF6F5D-69EE-FED5-A8A5-CE035C93CD04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2"/>
          <a:srcRect/>
          <a:stretch>
            <a:fillRect/>
          </a:stretch>
        </p:blipFill>
        <p:spPr>
          <a:solidFill>
            <a:schemeClr val="accent3">
              <a:lumMod val="60000"/>
              <a:lumOff val="40000"/>
            </a:schemeClr>
          </a:solidFill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8DBDB4-5038-3060-3437-ECB48916FD2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GB" dirty="0"/>
              <a:t>Neural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>
              <a:lnSpc>
                <a:spcPct val="150000"/>
              </a:lnSpc>
            </a:pPr>
            <a:r>
              <a:rPr lang="en-GB" dirty="0"/>
              <a:t>Erratic </a:t>
            </a:r>
          </a:p>
          <a:p>
            <a:pPr>
              <a:lnSpc>
                <a:spcPct val="150000"/>
              </a:lnSpc>
            </a:pPr>
            <a:r>
              <a:rPr lang="en-GB" dirty="0"/>
              <a:t>and </a:t>
            </a:r>
          </a:p>
          <a:p>
            <a:pPr>
              <a:lnSpc>
                <a:spcPct val="150000"/>
              </a:lnSpc>
            </a:pPr>
            <a:r>
              <a:rPr lang="en-GB" dirty="0"/>
              <a:t>unpredictable </a:t>
            </a:r>
          </a:p>
          <a:p>
            <a:r>
              <a:rPr lang="en-GB" dirty="0"/>
              <a:t> </a:t>
            </a:r>
          </a:p>
        </p:txBody>
      </p:sp>
      <p:pic>
        <p:nvPicPr>
          <p:cNvPr id="21" name="Picture Placeholder 20" descr="Logo&#10;&#10;Description automatically generated">
            <a:extLst>
              <a:ext uri="{FF2B5EF4-FFF2-40B4-BE49-F238E27FC236}">
                <a16:creationId xmlns:a16="http://schemas.microsoft.com/office/drawing/2014/main" id="{57551880-50E9-90C7-0920-54EBEC16EDAC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/>
          <a:srcRect t="85" b="85"/>
          <a:stretch>
            <a:fillRect/>
          </a:stretch>
        </p:blipFill>
        <p:spPr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8" name="Picture 7" descr="A picture containing sky&#10;&#10;Description automatically generated">
            <a:extLst>
              <a:ext uri="{FF2B5EF4-FFF2-40B4-BE49-F238E27FC236}">
                <a16:creationId xmlns:a16="http://schemas.microsoft.com/office/drawing/2014/main" id="{A9A3CAD0-A05D-D7F6-4042-BE9A0FFBF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684" y="3920745"/>
            <a:ext cx="2835016" cy="2246050"/>
          </a:xfrm>
          <a:prstGeom prst="rect">
            <a:avLst/>
          </a:prstGeom>
        </p:spPr>
      </p:pic>
      <p:pic>
        <p:nvPicPr>
          <p:cNvPr id="12" name="Picture 11" descr="A picture containing lamp&#10;&#10;Description automatically generated">
            <a:extLst>
              <a:ext uri="{FF2B5EF4-FFF2-40B4-BE49-F238E27FC236}">
                <a16:creationId xmlns:a16="http://schemas.microsoft.com/office/drawing/2014/main" id="{6CBD4D5A-84A7-6060-8E48-036A524D7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20" y="3893313"/>
            <a:ext cx="2834640" cy="22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18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257E6C-B59D-F109-B163-E520243F7360}"/>
              </a:ext>
            </a:extLst>
          </p:cNvPr>
          <p:cNvSpPr txBox="1"/>
          <p:nvPr/>
        </p:nvSpPr>
        <p:spPr>
          <a:xfrm>
            <a:off x="558800" y="2479040"/>
            <a:ext cx="1096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Muscle healing timeline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200265-1FF8-1C65-82EA-50283BFCE2A8}"/>
              </a:ext>
            </a:extLst>
          </p:cNvPr>
          <p:cNvSpPr txBox="1"/>
          <p:nvPr/>
        </p:nvSpPr>
        <p:spPr>
          <a:xfrm>
            <a:off x="995680" y="3186926"/>
            <a:ext cx="10109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Inflammation – Muscle regeneration starts approximately 4-5 days after injury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Proliferation – Peaks at 2 weeks (Pain may stop but you’re not ready)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Remodelling – Diminishes approximately 3-4 weeks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Depends on size and severity of injury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3 grades of muscle injury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Do not stretch! – Early isometric exercises</a:t>
            </a:r>
          </a:p>
          <a:p>
            <a:pPr algn="ctr">
              <a:lnSpc>
                <a:spcPct val="200000"/>
              </a:lnSpc>
            </a:pP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2779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257E6C-B59D-F109-B163-E520243F7360}"/>
              </a:ext>
            </a:extLst>
          </p:cNvPr>
          <p:cNvSpPr txBox="1"/>
          <p:nvPr/>
        </p:nvSpPr>
        <p:spPr>
          <a:xfrm>
            <a:off x="558800" y="2479040"/>
            <a:ext cx="1096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 grades of muscle injury 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37559A0-9AB5-DDE4-939C-BD8A012DF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656" y="3429000"/>
            <a:ext cx="5250687" cy="270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3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pic>
        <p:nvPicPr>
          <p:cNvPr id="4" name="Picture 3" descr="A close-up of a person's arm&#10;&#10;Description automatically generated with medium confidence">
            <a:extLst>
              <a:ext uri="{FF2B5EF4-FFF2-40B4-BE49-F238E27FC236}">
                <a16:creationId xmlns:a16="http://schemas.microsoft.com/office/drawing/2014/main" id="{904E310D-4A41-A095-0F7B-5534CEC4E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840" y="2272442"/>
            <a:ext cx="3719830" cy="3567906"/>
          </a:xfrm>
          <a:prstGeom prst="rect">
            <a:avLst/>
          </a:prstGeom>
        </p:spPr>
      </p:pic>
      <p:pic>
        <p:nvPicPr>
          <p:cNvPr id="7" name="Picture 6" descr="A picture containing text, electronics, monitor, indoor">
            <a:extLst>
              <a:ext uri="{FF2B5EF4-FFF2-40B4-BE49-F238E27FC236}">
                <a16:creationId xmlns:a16="http://schemas.microsoft.com/office/drawing/2014/main" id="{57AD96FD-2748-B724-ADB2-0873A43B5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081" y="2272442"/>
            <a:ext cx="4013200" cy="356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7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4DAF76-F814-F3F4-CE5B-8BF17B41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86" y="448692"/>
            <a:ext cx="4182428" cy="152658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257E6C-B59D-F109-B163-E520243F7360}"/>
              </a:ext>
            </a:extLst>
          </p:cNvPr>
          <p:cNvSpPr txBox="1"/>
          <p:nvPr/>
        </p:nvSpPr>
        <p:spPr>
          <a:xfrm>
            <a:off x="558800" y="2479040"/>
            <a:ext cx="1096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Tendon healing timeline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200265-1FF8-1C65-82EA-50283BFCE2A8}"/>
              </a:ext>
            </a:extLst>
          </p:cNvPr>
          <p:cNvSpPr txBox="1"/>
          <p:nvPr/>
        </p:nvSpPr>
        <p:spPr>
          <a:xfrm>
            <a:off x="995680" y="3186926"/>
            <a:ext cx="10109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Inflammation – 0 -14 days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Proliferation – 2 – 4 weeks (Type 3 collagen)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Remodelling – From 4</a:t>
            </a:r>
            <a:r>
              <a:rPr lang="en-GB" baseline="30000" dirty="0">
                <a:solidFill>
                  <a:schemeClr val="accent6">
                    <a:lumMod val="75000"/>
                  </a:schemeClr>
                </a:solidFill>
              </a:rPr>
              <a:t>th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to 26 weeks (Type 1 collagen)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De-Load 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Strength is key if no loss of flexibility</a:t>
            </a:r>
          </a:p>
          <a:p>
            <a:pPr algn="ctr">
              <a:lnSpc>
                <a:spcPct val="200000"/>
              </a:lnSpc>
            </a:pP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275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Sabon Next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metric-Color-Block_Win32_jx_v9.potx" id="{B1D493D9-AF74-4AD6-8F0C-5B1308D7041B}" vid="{1AA99070-5A1F-42D2-9F5B-E7354C9646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{8CF6377F-BB22-4D16-BE53-7AD642FB5AA2}tf78438558_win32</Template>
  <TotalTime>1803</TotalTime>
  <Words>1073</Words>
  <Application>Microsoft Office PowerPoint</Application>
  <PresentationFormat>Widescreen</PresentationFormat>
  <Paragraphs>212</Paragraphs>
  <Slides>48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PowerPoint Presentation</vt:lpstr>
      <vt:lpstr>PowerPoint Presentation</vt:lpstr>
      <vt:lpstr>Phases of Healing </vt:lpstr>
      <vt:lpstr>PowerPoint Presentation</vt:lpstr>
      <vt:lpstr>Types of pain </vt:lpstr>
      <vt:lpstr>PowerPoint Presentation</vt:lpstr>
      <vt:lpstr>PowerPoint Presentation</vt:lpstr>
      <vt:lpstr>PowerPoint Presentation</vt:lpstr>
      <vt:lpstr>PowerPoint Presentation</vt:lpstr>
      <vt:lpstr>Tendinopathy Continuum </vt:lpstr>
      <vt:lpstr>PowerPoint Presentation</vt:lpstr>
      <vt:lpstr>PowerPoint Presentation</vt:lpstr>
      <vt:lpstr>PowerPoint Presentation</vt:lpstr>
      <vt:lpstr>Most common Triathlon Injuries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Gareth Jones</dc:creator>
  <cp:lastModifiedBy>Gareth Jones</cp:lastModifiedBy>
  <cp:revision>4</cp:revision>
  <dcterms:created xsi:type="dcterms:W3CDTF">2023-02-13T17:57:36Z</dcterms:created>
  <dcterms:modified xsi:type="dcterms:W3CDTF">2023-03-31T17:26:49Z</dcterms:modified>
</cp:coreProperties>
</file>